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4y3rhKhX5ZPixLpwCr0oLws+F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tudentminds.org.uk/charter.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tudentminds.org.uk/charter.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tudentminds.org.uk/charter_faq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udentminds.org.uk/about.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Download the Charter here: </a:t>
            </a:r>
            <a:r>
              <a:rPr lang="en-US" u="sng">
                <a:solidFill>
                  <a:schemeClr val="hlink"/>
                </a:solidFill>
                <a:hlinkClick r:id="rId3"/>
              </a:rPr>
              <a:t>https://www.studentminds.org.uk/charter.html</a:t>
            </a: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d5ecee5b2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7d5ecee5b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d5ecee5b2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7d5ecee5b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d5ecee5b2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7d5ecee5b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2b2ced74a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102b2ced74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02b2ced74a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102b2ced74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2b2ced74a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102b2ced74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2b2ced74a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102b2ced74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Website: </a:t>
            </a:r>
            <a:r>
              <a:rPr lang="en-US" u="sng">
                <a:solidFill>
                  <a:schemeClr val="hlink"/>
                </a:solidFill>
                <a:hlinkClick r:id="rId3"/>
              </a:rPr>
              <a:t>https://www.studentminds.org.uk/charter.html</a:t>
            </a:r>
            <a:endParaRPr/>
          </a:p>
          <a:p>
            <a:pPr marL="0" lvl="0" indent="0" algn="l" rtl="0">
              <a:lnSpc>
                <a:spcPct val="100000"/>
              </a:lnSpc>
              <a:spcBef>
                <a:spcPts val="0"/>
              </a:spcBef>
              <a:spcAft>
                <a:spcPts val="0"/>
              </a:spcAft>
              <a:buSzPts val="1100"/>
              <a:buNone/>
            </a:pPr>
            <a:r>
              <a:rPr lang="en-US"/>
              <a:t>FAQ page: </a:t>
            </a:r>
            <a:r>
              <a:rPr lang="en-US" u="sng">
                <a:solidFill>
                  <a:schemeClr val="hlink"/>
                </a:solidFill>
                <a:hlinkClick r:id="rId4"/>
              </a:rPr>
              <a:t>https://www.studentminds.org.uk/charter_faqs.html</a:t>
            </a:r>
            <a:br>
              <a:rPr lang="en-US"/>
            </a:br>
            <a:r>
              <a:rPr lang="en-US"/>
              <a:t>Mailing list: http://eepurl.com/gL1xGz</a:t>
            </a:r>
            <a:endParaRPr/>
          </a:p>
          <a:p>
            <a:pPr marL="0" lvl="0" indent="0" algn="l" rtl="0">
              <a:lnSpc>
                <a:spcPct val="100000"/>
              </a:lnSpc>
              <a:spcBef>
                <a:spcPts val="0"/>
              </a:spcBef>
              <a:spcAft>
                <a:spcPts val="0"/>
              </a:spcAft>
              <a:buSzPts val="1100"/>
              <a:buNone/>
            </a:pPr>
            <a:endParaRPr/>
          </a:p>
        </p:txBody>
      </p:sp>
      <p:sp>
        <p:nvSpPr>
          <p:cNvPr id="227" name="Google Shape;2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Find out more about Student Minds here: </a:t>
            </a:r>
            <a:r>
              <a:rPr lang="en-US" u="sng">
                <a:solidFill>
                  <a:schemeClr val="hlink"/>
                </a:solidFill>
                <a:hlinkClick r:id="rId3"/>
              </a:rPr>
              <a:t>https://www.studentminds.org.uk/about.html</a:t>
            </a:r>
            <a:endParaRPr/>
          </a:p>
        </p:txBody>
      </p:sp>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fa0fb9da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Both"/>
            </a:pPr>
            <a:r>
              <a:rPr lang="en-US"/>
              <a:t>House of Commons Library (2019). Support for students with mental health issues in higher education in England. London: UK Commons Library, pp.1–16.</a:t>
            </a:r>
            <a:endParaRPr/>
          </a:p>
          <a:p>
            <a:pPr marL="228600" lvl="0" indent="-228600" algn="l" rtl="0">
              <a:lnSpc>
                <a:spcPct val="100000"/>
              </a:lnSpc>
              <a:spcBef>
                <a:spcPts val="0"/>
              </a:spcBef>
              <a:spcAft>
                <a:spcPts val="0"/>
              </a:spcAft>
              <a:buSzPts val="1100"/>
              <a:buAutoNum type="arabicParenBoth"/>
            </a:pPr>
            <a:r>
              <a:rPr lang="en-US"/>
              <a:t>Hughes, G., Panjwani, M., Tulcidas, P. &amp; Byrom, N. (2018). Student mental health: The role and responsibilities of academics. Oxford: Student Minds.</a:t>
            </a:r>
            <a:endParaRPr/>
          </a:p>
          <a:p>
            <a:pPr marL="228600" lvl="0" indent="-228600" algn="l" rtl="0">
              <a:lnSpc>
                <a:spcPct val="100000"/>
              </a:lnSpc>
              <a:spcBef>
                <a:spcPts val="0"/>
              </a:spcBef>
              <a:spcAft>
                <a:spcPts val="0"/>
              </a:spcAft>
              <a:buSzPts val="1100"/>
              <a:buAutoNum type="arabicParenBoth"/>
            </a:pPr>
            <a:r>
              <a:rPr lang="en-US"/>
              <a:t>Officeforstudents.org.uk. (2019). Innovation, partnership and data can help improve student mental health in new £14m drive – Office for Students. [online] Available at: https://www.officeforstudents.org.uk/news–blog–and– events/press–and–media/innovation–partnership–and–data– can–help–improve–student–mental–health–in–new–14m– drive/ [Accessed 3/9/19].</a:t>
            </a:r>
            <a:endParaRPr/>
          </a:p>
          <a:p>
            <a:pPr marL="228600" lvl="0" indent="-228600" algn="l" rtl="0">
              <a:lnSpc>
                <a:spcPct val="100000"/>
              </a:lnSpc>
              <a:spcBef>
                <a:spcPts val="0"/>
              </a:spcBef>
              <a:spcAft>
                <a:spcPts val="0"/>
              </a:spcAft>
              <a:buSzPts val="1100"/>
              <a:buAutoNum type="arabicParenBoth"/>
            </a:pPr>
            <a:r>
              <a:rPr lang="en-US"/>
              <a:t>Office for National Statistics. (2018). Estimating suicide among higher education students, England and Wales: Experimental Statistics. London: ONS https://www.ons.gov.uk/ peoplepopulationandcommunity/birthsdeathsand marriages/deaths/articles/estimatingsuicideamonghigher educationstudentsenglandandwalesexperimental statistics/2018–06–25 [Accessed 4/9/19]</a:t>
            </a:r>
            <a:endParaRPr/>
          </a:p>
          <a:p>
            <a:pPr marL="228600" lvl="0" indent="-228600" algn="l" rtl="0">
              <a:lnSpc>
                <a:spcPct val="100000"/>
              </a:lnSpc>
              <a:spcBef>
                <a:spcPts val="0"/>
              </a:spcBef>
              <a:spcAft>
                <a:spcPts val="0"/>
              </a:spcAft>
              <a:buSzPts val="1100"/>
              <a:buAutoNum type="arabicParenBoth"/>
            </a:pPr>
            <a:r>
              <a:rPr lang="en-US"/>
              <a:t>Morrish, Liz. (2019). Pressure Vessels: The epidemic of poor mental health among higher education staff. London: HEPI. https://www.hepi.ac.uk/wp–content/uploads/2019/05/ HEPI–Pressure–Vessels–Occasional–Paper–20.pdf</a:t>
            </a:r>
            <a:endParaRPr/>
          </a:p>
          <a:p>
            <a:pPr marL="228600" lvl="0" indent="-228600" algn="l" rtl="0">
              <a:lnSpc>
                <a:spcPct val="100000"/>
              </a:lnSpc>
              <a:spcBef>
                <a:spcPts val="0"/>
              </a:spcBef>
              <a:spcAft>
                <a:spcPts val="0"/>
              </a:spcAft>
              <a:buSzPts val="1100"/>
              <a:buAutoNum type="arabicParenBoth"/>
            </a:pPr>
            <a:r>
              <a:rPr lang="en-US"/>
              <a:t>Kinman, Gail. (1998) Pressure Points: A survey into the causes and consequences of occupational stress in UK academic and related staff. London: Association of University Teachers. https://www.ucu.org.uk/media/50/ Pressure–Points–––Occupational–Stress–in–UK– Universities–.pdf/pdf/pressurepoints.pdf</a:t>
            </a:r>
            <a:endParaRPr/>
          </a:p>
          <a:p>
            <a:pPr marL="228600" lvl="0" indent="-158750" algn="l" rtl="0">
              <a:lnSpc>
                <a:spcPct val="100000"/>
              </a:lnSpc>
              <a:spcBef>
                <a:spcPts val="0"/>
              </a:spcBef>
              <a:spcAft>
                <a:spcPts val="0"/>
              </a:spcAft>
              <a:buSzPts val="1100"/>
              <a:buNone/>
            </a:pPr>
            <a:endParaRPr/>
          </a:p>
          <a:p>
            <a:pPr marL="228600" lvl="0" indent="-158750" algn="l" rtl="0">
              <a:lnSpc>
                <a:spcPct val="100000"/>
              </a:lnSpc>
              <a:spcBef>
                <a:spcPts val="0"/>
              </a:spcBef>
              <a:spcAft>
                <a:spcPts val="0"/>
              </a:spcAft>
              <a:buSzPts val="1100"/>
              <a:buNone/>
            </a:pPr>
            <a:endParaRPr/>
          </a:p>
        </p:txBody>
      </p:sp>
      <p:sp>
        <p:nvSpPr>
          <p:cNvPr id="102" name="Google Shape;102;gcfa0fb9d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fa0fb9da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Both"/>
            </a:pPr>
            <a:r>
              <a:rPr lang="en-US"/>
              <a:t>House of Commons Library (2019). Support for students with mental health issues in higher education in England. London: UK Commons Library, pp.1–16.</a:t>
            </a:r>
            <a:endParaRPr/>
          </a:p>
          <a:p>
            <a:pPr marL="228600" lvl="0" indent="-228600" algn="l" rtl="0">
              <a:lnSpc>
                <a:spcPct val="100000"/>
              </a:lnSpc>
              <a:spcBef>
                <a:spcPts val="0"/>
              </a:spcBef>
              <a:spcAft>
                <a:spcPts val="0"/>
              </a:spcAft>
              <a:buSzPts val="1100"/>
              <a:buAutoNum type="arabicParenBoth"/>
            </a:pPr>
            <a:r>
              <a:rPr lang="en-US"/>
              <a:t>Hughes, G., Panjwani, M., Tulcidas, P. &amp; Byrom, N. (2018). Student mental health: The role and responsibilities of academics. Oxford: Student Minds.</a:t>
            </a:r>
            <a:endParaRPr/>
          </a:p>
          <a:p>
            <a:pPr marL="228600" lvl="0" indent="-228600" algn="l" rtl="0">
              <a:lnSpc>
                <a:spcPct val="100000"/>
              </a:lnSpc>
              <a:spcBef>
                <a:spcPts val="0"/>
              </a:spcBef>
              <a:spcAft>
                <a:spcPts val="0"/>
              </a:spcAft>
              <a:buSzPts val="1100"/>
              <a:buAutoNum type="arabicParenBoth"/>
            </a:pPr>
            <a:r>
              <a:rPr lang="en-US"/>
              <a:t>Officeforstudents.org.uk. (2019). Innovation, partnership and data can help improve student mental health in new £14m drive – Office for Students. [online] Available at: https://www.officeforstudents.org.uk/news–blog–and– events/press–and–media/innovation–partnership–and–data– can–help–improve–student–mental–health–in–new–14m– drive/ [Accessed 3/9/19].</a:t>
            </a:r>
            <a:endParaRPr/>
          </a:p>
          <a:p>
            <a:pPr marL="228600" lvl="0" indent="-228600" algn="l" rtl="0">
              <a:lnSpc>
                <a:spcPct val="100000"/>
              </a:lnSpc>
              <a:spcBef>
                <a:spcPts val="0"/>
              </a:spcBef>
              <a:spcAft>
                <a:spcPts val="0"/>
              </a:spcAft>
              <a:buSzPts val="1100"/>
              <a:buAutoNum type="arabicParenBoth"/>
            </a:pPr>
            <a:r>
              <a:rPr lang="en-US"/>
              <a:t>Office for National Statistics. (2018). Estimating suicide among higher education students, England and Wales: Experimental Statistics. London: ONS https://www.ons.gov.uk/ peoplepopulationandcommunity/birthsdeathsand marriages/deaths/articles/estimatingsuicideamonghigher educationstudentsenglandandwalesexperimental statistics/2018–06–25 [Accessed 4/9/19]</a:t>
            </a:r>
            <a:endParaRPr/>
          </a:p>
          <a:p>
            <a:pPr marL="228600" lvl="0" indent="-228600" algn="l" rtl="0">
              <a:lnSpc>
                <a:spcPct val="100000"/>
              </a:lnSpc>
              <a:spcBef>
                <a:spcPts val="0"/>
              </a:spcBef>
              <a:spcAft>
                <a:spcPts val="0"/>
              </a:spcAft>
              <a:buSzPts val="1100"/>
              <a:buAutoNum type="arabicParenBoth"/>
            </a:pPr>
            <a:r>
              <a:rPr lang="en-US"/>
              <a:t>Morrish, Liz. (2019). Pressure Vessels: The epidemic of poor mental health among higher education staff. London: HEPI. https://www.hepi.ac.uk/wp–content/uploads/2019/05/ HEPI–Pressure–Vessels–Occasional–Paper–20.pdf</a:t>
            </a:r>
            <a:endParaRPr/>
          </a:p>
          <a:p>
            <a:pPr marL="228600" lvl="0" indent="-228600" algn="l" rtl="0">
              <a:lnSpc>
                <a:spcPct val="100000"/>
              </a:lnSpc>
              <a:spcBef>
                <a:spcPts val="0"/>
              </a:spcBef>
              <a:spcAft>
                <a:spcPts val="0"/>
              </a:spcAft>
              <a:buSzPts val="1100"/>
              <a:buAutoNum type="arabicParenBoth"/>
            </a:pPr>
            <a:r>
              <a:rPr lang="en-US"/>
              <a:t>Kinman, Gail. (1998) Pressure Points: A survey into the causes and consequences of occupational stress in UK academic and related staff. London: Association of University Teachers. https://www.ucu.org.uk/media/50/ Pressure–Points–––Occupational–Stress–in–UK– Universities–.pdf/pdf/pressurepoints.pdf</a:t>
            </a:r>
            <a:endParaRPr/>
          </a:p>
          <a:p>
            <a:pPr marL="228600" lvl="0" indent="-158750" algn="l" rtl="0">
              <a:lnSpc>
                <a:spcPct val="100000"/>
              </a:lnSpc>
              <a:spcBef>
                <a:spcPts val="0"/>
              </a:spcBef>
              <a:spcAft>
                <a:spcPts val="0"/>
              </a:spcAft>
              <a:buSzPts val="1100"/>
              <a:buNone/>
            </a:pPr>
            <a:endParaRPr/>
          </a:p>
          <a:p>
            <a:pPr marL="228600" lvl="0" indent="-158750" algn="l" rtl="0">
              <a:lnSpc>
                <a:spcPct val="100000"/>
              </a:lnSpc>
              <a:spcBef>
                <a:spcPts val="0"/>
              </a:spcBef>
              <a:spcAft>
                <a:spcPts val="0"/>
              </a:spcAft>
              <a:buSzPts val="1100"/>
              <a:buNone/>
            </a:pPr>
            <a:endParaRPr/>
          </a:p>
        </p:txBody>
      </p:sp>
      <p:sp>
        <p:nvSpPr>
          <p:cNvPr id="111" name="Google Shape;111;gcfa0fb9da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d5ecee5b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7d5ecee5b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Both"/>
            </a:pPr>
            <a:r>
              <a:rPr lang="en-US"/>
              <a:t>House of Commons Library (2019). Support for students with mental health issues in higher education in England. London: UK Commons Library, pp.1–16.</a:t>
            </a:r>
            <a:endParaRPr/>
          </a:p>
          <a:p>
            <a:pPr marL="228600" lvl="0" indent="-228600" algn="l" rtl="0">
              <a:lnSpc>
                <a:spcPct val="100000"/>
              </a:lnSpc>
              <a:spcBef>
                <a:spcPts val="0"/>
              </a:spcBef>
              <a:spcAft>
                <a:spcPts val="0"/>
              </a:spcAft>
              <a:buSzPts val="1100"/>
              <a:buAutoNum type="arabicParenBoth"/>
            </a:pPr>
            <a:r>
              <a:rPr lang="en-US"/>
              <a:t>Hughes, G., Panjwani, M., Tulcidas, P. &amp; Byrom, N. (2018). Student mental health: The role and responsibilities of academics. Oxford: Student Minds.</a:t>
            </a:r>
            <a:endParaRPr/>
          </a:p>
          <a:p>
            <a:pPr marL="228600" lvl="0" indent="-228600" algn="l" rtl="0">
              <a:lnSpc>
                <a:spcPct val="100000"/>
              </a:lnSpc>
              <a:spcBef>
                <a:spcPts val="0"/>
              </a:spcBef>
              <a:spcAft>
                <a:spcPts val="0"/>
              </a:spcAft>
              <a:buSzPts val="1100"/>
              <a:buAutoNum type="arabicParenBoth"/>
            </a:pPr>
            <a:r>
              <a:rPr lang="en-US"/>
              <a:t>Officeforstudents.org.uk. (2019). Innovation, partnership and data can help improve student mental health in new £14m drive – Office for Students. [online] Available at: https://www.officeforstudents.org.uk/news–blog–and– events/press–and–media/innovation–partnership–and–data– can–help–improve–student–mental–health–in–new–14m– drive/ [Accessed 3/9/19].</a:t>
            </a:r>
            <a:endParaRPr/>
          </a:p>
          <a:p>
            <a:pPr marL="228600" lvl="0" indent="-228600" algn="l" rtl="0">
              <a:lnSpc>
                <a:spcPct val="100000"/>
              </a:lnSpc>
              <a:spcBef>
                <a:spcPts val="0"/>
              </a:spcBef>
              <a:spcAft>
                <a:spcPts val="0"/>
              </a:spcAft>
              <a:buSzPts val="1100"/>
              <a:buAutoNum type="arabicParenBoth"/>
            </a:pPr>
            <a:r>
              <a:rPr lang="en-US"/>
              <a:t>Office for National Statistics. (2018). Estimating suicide among higher education students, England and Wales: Experimental Statistics. London: ONS https://www.ons.gov.uk/ peoplepopulationandcommunity/birthsdeathsand marriages/deaths/articles/estimatingsuicideamonghigher educationstudentsenglandandwalesexperimental statistics/2018–06–25 [Accessed 4/9/19]</a:t>
            </a:r>
            <a:endParaRPr/>
          </a:p>
          <a:p>
            <a:pPr marL="228600" lvl="0" indent="-228600" algn="l" rtl="0">
              <a:lnSpc>
                <a:spcPct val="100000"/>
              </a:lnSpc>
              <a:spcBef>
                <a:spcPts val="0"/>
              </a:spcBef>
              <a:spcAft>
                <a:spcPts val="0"/>
              </a:spcAft>
              <a:buSzPts val="1100"/>
              <a:buAutoNum type="arabicParenBoth"/>
            </a:pPr>
            <a:r>
              <a:rPr lang="en-US"/>
              <a:t>Morrish, Liz. (2019). Pressure Vessels: The epidemic of poor mental health among higher education staff. London: HEPI. https://www.hepi.ac.uk/wp–content/uploads/2019/05/ HEPI–Pressure–Vessels–Occasional–Paper–20.pdf</a:t>
            </a:r>
            <a:endParaRPr/>
          </a:p>
          <a:p>
            <a:pPr marL="228600" lvl="0" indent="-228600" algn="l" rtl="0">
              <a:lnSpc>
                <a:spcPct val="100000"/>
              </a:lnSpc>
              <a:spcBef>
                <a:spcPts val="0"/>
              </a:spcBef>
              <a:spcAft>
                <a:spcPts val="0"/>
              </a:spcAft>
              <a:buSzPts val="1100"/>
              <a:buAutoNum type="arabicParenBoth"/>
            </a:pPr>
            <a:r>
              <a:rPr lang="en-US"/>
              <a:t>Kinman, Gail. (1998) Pressure Points: A survey into the causes and consequences of occupational stress in UK academic and related staff. London: Association of University Teachers. https://www.ucu.org.uk/media/50/ Pressure–Points–––Occupational–Stress–in–UK– Universities–.pdf/pdf/pressurepoints.pdf</a:t>
            </a:r>
            <a:endParaRPr/>
          </a:p>
          <a:p>
            <a:pPr marL="228600" lvl="0" indent="-158750" algn="l" rtl="0">
              <a:lnSpc>
                <a:spcPct val="100000"/>
              </a:lnSpc>
              <a:spcBef>
                <a:spcPts val="0"/>
              </a:spcBef>
              <a:spcAft>
                <a:spcPts val="0"/>
              </a:spcAft>
              <a:buSzPts val="1100"/>
              <a:buNone/>
            </a:pPr>
            <a:endParaRPr/>
          </a:p>
          <a:p>
            <a:pPr marL="228600" lvl="0" indent="-158750" algn="l" rtl="0">
              <a:lnSpc>
                <a:spcPct val="100000"/>
              </a:lnSpc>
              <a:spcBef>
                <a:spcPts val="0"/>
              </a:spcBef>
              <a:spcAft>
                <a:spcPts val="0"/>
              </a:spcAft>
              <a:buSzPts val="1100"/>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d5ecee5b2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g7d5ecee5b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2b2ced7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102b2ced7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a:spLocks noGrp="1"/>
          </p:cNvSpPr>
          <p:nvPr>
            <p:ph type="pic" idx="2"/>
          </p:nvPr>
        </p:nvSpPr>
        <p:spPr>
          <a:xfrm>
            <a:off x="5183188" y="987425"/>
            <a:ext cx="6172200" cy="4873625"/>
          </a:xfrm>
          <a:prstGeom prst="rect">
            <a:avLst/>
          </a:prstGeom>
          <a:noFill/>
          <a:ln>
            <a:noFill/>
          </a:ln>
        </p:spPr>
      </p:sp>
      <p:sp>
        <p:nvSpPr>
          <p:cNvPr id="60" name="Google Shape;60;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studentminds.org.uk/charter_faqs.html"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charter@studentminds.org.uk" TargetMode="External"/><Relationship Id="rId5" Type="http://schemas.openxmlformats.org/officeDocument/2006/relationships/hyperlink" Target="https://www.studentminds.org.uk/charter.html" TargetMode="External"/><Relationship Id="rId4" Type="http://schemas.openxmlformats.org/officeDocument/2006/relationships/hyperlink" Target="http://eepurl.com/gL1xG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1" name="Google Shape;81;p1"/>
          <p:cNvSpPr txBox="1"/>
          <p:nvPr/>
        </p:nvSpPr>
        <p:spPr>
          <a:xfrm>
            <a:off x="305153" y="286117"/>
            <a:ext cx="9370200" cy="363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US" sz="5500" b="1" i="0" u="none" strike="noStrike" cap="none">
                <a:solidFill>
                  <a:schemeClr val="lt1"/>
                </a:solidFill>
                <a:latin typeface="Arial"/>
                <a:ea typeface="Arial"/>
                <a:cs typeface="Arial"/>
                <a:sym typeface="Arial"/>
              </a:rPr>
              <a:t>The University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500"/>
              <a:buFont typeface="Arial"/>
              <a:buNone/>
            </a:pPr>
            <a:r>
              <a:rPr lang="en-US" sz="5500" b="1" i="0" u="none" strike="noStrike" cap="none">
                <a:solidFill>
                  <a:schemeClr val="lt1"/>
                </a:solidFill>
                <a:latin typeface="Arial"/>
                <a:ea typeface="Arial"/>
                <a:cs typeface="Arial"/>
                <a:sym typeface="Arial"/>
              </a:rPr>
              <a:t>Mental Health Charter</a:t>
            </a:r>
            <a:endParaRPr sz="55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500"/>
              <a:buFont typeface="Arial"/>
              <a:buNone/>
            </a:pPr>
            <a:r>
              <a:rPr lang="en-US" sz="3600" b="1">
                <a:solidFill>
                  <a:schemeClr val="lt1"/>
                </a:solidFill>
              </a:rPr>
              <a:t>Flourishing Futures Conference</a:t>
            </a:r>
            <a:endParaRPr sz="3600" b="1">
              <a:solidFill>
                <a:schemeClr val="lt1"/>
              </a:solidFill>
            </a:endParaRPr>
          </a:p>
          <a:p>
            <a:pPr marL="0" marR="0" lvl="0" indent="0" algn="l" rtl="0">
              <a:lnSpc>
                <a:spcPct val="100000"/>
              </a:lnSpc>
              <a:spcBef>
                <a:spcPts val="0"/>
              </a:spcBef>
              <a:spcAft>
                <a:spcPts val="0"/>
              </a:spcAft>
              <a:buClr>
                <a:srgbClr val="000000"/>
              </a:buClr>
              <a:buSzPts val="5500"/>
              <a:buFont typeface="Arial"/>
              <a:buNone/>
            </a:pPr>
            <a:br>
              <a:rPr lang="en-US" sz="2800" b="1">
                <a:solidFill>
                  <a:schemeClr val="lt1"/>
                </a:solidFill>
              </a:rPr>
            </a:br>
            <a:r>
              <a:rPr lang="en-US" sz="2800" b="1">
                <a:solidFill>
                  <a:schemeClr val="lt1"/>
                </a:solidFill>
              </a:rPr>
              <a:t>Leigh Spanner, Sector Improvement Lead</a:t>
            </a:r>
            <a:endParaRPr sz="2800" b="1">
              <a:solidFill>
                <a:schemeClr val="lt1"/>
              </a:solidFill>
            </a:endParaRPr>
          </a:p>
          <a:p>
            <a:pPr marL="0" marR="0" lvl="0" indent="0" algn="l" rtl="0">
              <a:lnSpc>
                <a:spcPct val="100000"/>
              </a:lnSpc>
              <a:spcBef>
                <a:spcPts val="0"/>
              </a:spcBef>
              <a:spcAft>
                <a:spcPts val="0"/>
              </a:spcAft>
              <a:buClr>
                <a:srgbClr val="000000"/>
              </a:buClr>
              <a:buSzPts val="5500"/>
              <a:buFont typeface="Arial"/>
              <a:buNone/>
            </a:pPr>
            <a:r>
              <a:rPr lang="en-US" sz="2800" b="1">
                <a:solidFill>
                  <a:schemeClr val="lt1"/>
                </a:solidFill>
              </a:rPr>
              <a:t>Student Minds</a:t>
            </a:r>
            <a:endParaRPr sz="2800" b="1">
              <a:solidFill>
                <a:schemeClr val="lt1"/>
              </a:solidFill>
            </a:endParaRPr>
          </a:p>
        </p:txBody>
      </p:sp>
      <p:sp>
        <p:nvSpPr>
          <p:cNvPr id="82" name="Google Shape;82;p1"/>
          <p:cNvSpPr txBox="1"/>
          <p:nvPr/>
        </p:nvSpPr>
        <p:spPr>
          <a:xfrm>
            <a:off x="374822" y="5797831"/>
            <a:ext cx="7271700"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@StudentMindsOrg</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2000"/>
              <a:buFont typeface="Arial"/>
              <a:buNone/>
            </a:pPr>
            <a:r>
              <a:rPr lang="en-US" sz="2000" b="1" i="0" u="none" strike="noStrike" cap="none">
                <a:solidFill>
                  <a:schemeClr val="lt1"/>
                </a:solidFill>
                <a:latin typeface="Arial"/>
                <a:ea typeface="Arial"/>
                <a:cs typeface="Arial"/>
                <a:sym typeface="Arial"/>
              </a:rPr>
              <a:t>#UniMentalHealthCharter</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5"/>
        <p:cNvGrpSpPr/>
        <p:nvPr/>
      </p:nvGrpSpPr>
      <p:grpSpPr>
        <a:xfrm>
          <a:off x="0" y="0"/>
          <a:ext cx="0" cy="0"/>
          <a:chOff x="0" y="0"/>
          <a:chExt cx="0" cy="0"/>
        </a:xfrm>
      </p:grpSpPr>
      <p:sp>
        <p:nvSpPr>
          <p:cNvPr id="156" name="Google Shape;156;g7d5ecee5b2_0_54"/>
          <p:cNvSpPr txBox="1"/>
          <p:nvPr/>
        </p:nvSpPr>
        <p:spPr>
          <a:xfrm>
            <a:off x="1606472" y="2413378"/>
            <a:ext cx="89790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Introducing the University Mental Health Charter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7d5ecee5b2_0_54"/>
          <p:cNvPicPr preferRelativeResize="0"/>
          <p:nvPr/>
        </p:nvPicPr>
        <p:blipFill rotWithShape="1">
          <a:blip r:embed="rId3">
            <a:alphaModFix/>
          </a:blip>
          <a:srcRect/>
          <a:stretch/>
        </p:blipFill>
        <p:spPr>
          <a:xfrm>
            <a:off x="10083801" y="5984320"/>
            <a:ext cx="1877710" cy="626401"/>
          </a:xfrm>
          <a:prstGeom prst="rect">
            <a:avLst/>
          </a:prstGeom>
          <a:noFill/>
          <a:ln>
            <a:noFill/>
          </a:ln>
        </p:spPr>
      </p:pic>
      <p:sp>
        <p:nvSpPr>
          <p:cNvPr id="158" name="Google Shape;158;g7d5ecee5b2_0_54"/>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7d5ecee5b2_0_93"/>
          <p:cNvSpPr txBox="1"/>
          <p:nvPr/>
        </p:nvSpPr>
        <p:spPr>
          <a:xfrm>
            <a:off x="428896" y="1692876"/>
            <a:ext cx="11336400" cy="40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2"/>
              </a:buClr>
              <a:buSzPts val="2400"/>
              <a:buFont typeface="Arial"/>
              <a:buNone/>
            </a:pPr>
            <a:r>
              <a:rPr lang="en-US" sz="2400" b="0" i="0" u="none" strike="noStrike" cap="none">
                <a:solidFill>
                  <a:schemeClr val="dk2"/>
                </a:solidFill>
                <a:latin typeface="Arial"/>
                <a:ea typeface="Arial"/>
                <a:cs typeface="Arial"/>
                <a:sym typeface="Arial"/>
              </a:rPr>
              <a:t>The Charter sets out a whole university approach to the mental health and wellbeing of students and staff</a:t>
            </a: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2"/>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2"/>
              </a:buClr>
              <a:buSzPts val="2400"/>
              <a:buFont typeface="Arial"/>
              <a:buNone/>
            </a:pPr>
            <a:r>
              <a:rPr lang="en-US" sz="2400" b="0" i="0" u="none" strike="noStrike" cap="none">
                <a:solidFill>
                  <a:schemeClr val="dk2"/>
                </a:solidFill>
                <a:latin typeface="Arial"/>
                <a:ea typeface="Arial"/>
                <a:cs typeface="Arial"/>
                <a:sym typeface="Arial"/>
              </a:rPr>
              <a:t>The evidence clearly shows that our environment is a key determinant of mental health– </a:t>
            </a:r>
            <a:r>
              <a:rPr lang="en-US" sz="2400" b="1" i="0" u="none" strike="noStrike" cap="none">
                <a:solidFill>
                  <a:schemeClr val="dk2"/>
                </a:solidFill>
                <a:latin typeface="Arial"/>
                <a:ea typeface="Arial"/>
                <a:cs typeface="Arial"/>
                <a:sym typeface="Arial"/>
              </a:rPr>
              <a:t>physical, cultural, social, personal</a:t>
            </a:r>
            <a:endParaRPr sz="2400" b="1"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2"/>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2"/>
              </a:buClr>
              <a:buSzPts val="2400"/>
              <a:buFont typeface="Arial"/>
              <a:buNone/>
            </a:pPr>
            <a:r>
              <a:rPr lang="en-US" sz="2400" b="0" i="0" u="none" strike="noStrike" cap="none">
                <a:solidFill>
                  <a:schemeClr val="dk2"/>
                </a:solidFill>
                <a:latin typeface="Arial"/>
                <a:ea typeface="Arial"/>
                <a:cs typeface="Arial"/>
                <a:sym typeface="Arial"/>
              </a:rPr>
              <a:t>All universities already have a whole university impact on mental health – we must do this consciously</a:t>
            </a: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p:txBody>
      </p:sp>
      <p:pic>
        <p:nvPicPr>
          <p:cNvPr id="164" name="Google Shape;164;g7d5ecee5b2_0_93"/>
          <p:cNvPicPr preferRelativeResize="0"/>
          <p:nvPr/>
        </p:nvPicPr>
        <p:blipFill rotWithShape="1">
          <a:blip r:embed="rId3">
            <a:alphaModFix/>
          </a:blip>
          <a:srcRect/>
          <a:stretch/>
        </p:blipFill>
        <p:spPr>
          <a:xfrm>
            <a:off x="-1533842" y="333793"/>
            <a:ext cx="7032399" cy="845425"/>
          </a:xfrm>
          <a:prstGeom prst="rect">
            <a:avLst/>
          </a:prstGeom>
          <a:noFill/>
          <a:ln>
            <a:noFill/>
          </a:ln>
        </p:spPr>
      </p:pic>
      <p:sp>
        <p:nvSpPr>
          <p:cNvPr id="165" name="Google Shape;165;g7d5ecee5b2_0_93"/>
          <p:cNvSpPr txBox="1">
            <a:spLocks noGrp="1"/>
          </p:cNvSpPr>
          <p:nvPr>
            <p:ph type="title"/>
          </p:nvPr>
        </p:nvSpPr>
        <p:spPr>
          <a:xfrm>
            <a:off x="342399" y="403542"/>
            <a:ext cx="5214300"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Whole university approach</a:t>
            </a:r>
            <a:endParaRPr sz="3000" b="1">
              <a:solidFill>
                <a:schemeClr val="lt1"/>
              </a:solidFill>
              <a:latin typeface="Arial"/>
              <a:ea typeface="Arial"/>
              <a:cs typeface="Arial"/>
              <a:sym typeface="Arial"/>
            </a:endParaRPr>
          </a:p>
        </p:txBody>
      </p:sp>
      <p:pic>
        <p:nvPicPr>
          <p:cNvPr id="166" name="Google Shape;166;g7d5ecee5b2_0_93"/>
          <p:cNvPicPr preferRelativeResize="0"/>
          <p:nvPr/>
        </p:nvPicPr>
        <p:blipFill rotWithShape="1">
          <a:blip r:embed="rId4">
            <a:alphaModFix/>
          </a:blip>
          <a:srcRect/>
          <a:stretch/>
        </p:blipFill>
        <p:spPr>
          <a:xfrm>
            <a:off x="10083801" y="5984320"/>
            <a:ext cx="1879201" cy="626401"/>
          </a:xfrm>
          <a:prstGeom prst="rect">
            <a:avLst/>
          </a:prstGeom>
          <a:noFill/>
          <a:ln>
            <a:noFill/>
          </a:ln>
        </p:spPr>
      </p:pic>
      <p:sp>
        <p:nvSpPr>
          <p:cNvPr id="167" name="Google Shape;167;g7d5ecee5b2_0_93"/>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7d5ecee5b2_0_101"/>
          <p:cNvSpPr txBox="1"/>
          <p:nvPr/>
        </p:nvSpPr>
        <p:spPr>
          <a:xfrm>
            <a:off x="1014984" y="2058636"/>
            <a:ext cx="10073656" cy="40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2"/>
                </a:solidFill>
                <a:latin typeface="Arial"/>
                <a:ea typeface="Arial"/>
                <a:cs typeface="Arial"/>
                <a:sym typeface="Arial"/>
              </a:rPr>
              <a:t>“A whole university approach must include both adequately resourced, effective and accessible mental health services and proactive interventions. It must provide an environment and culture that reduces poor mental health, as well as supporting good mental health and facilitating staff and students to develop insight, understanding and skills to manage and maintain their own wellbeing.”</a:t>
            </a: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2"/>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p:txBody>
      </p:sp>
      <p:pic>
        <p:nvPicPr>
          <p:cNvPr id="173" name="Google Shape;173;g7d5ecee5b2_0_101"/>
          <p:cNvPicPr preferRelativeResize="0"/>
          <p:nvPr/>
        </p:nvPicPr>
        <p:blipFill rotWithShape="1">
          <a:blip r:embed="rId3">
            <a:alphaModFix/>
          </a:blip>
          <a:srcRect/>
          <a:stretch/>
        </p:blipFill>
        <p:spPr>
          <a:xfrm>
            <a:off x="-1575342" y="327355"/>
            <a:ext cx="7032399" cy="845425"/>
          </a:xfrm>
          <a:prstGeom prst="rect">
            <a:avLst/>
          </a:prstGeom>
          <a:noFill/>
          <a:ln>
            <a:noFill/>
          </a:ln>
        </p:spPr>
      </p:pic>
      <p:sp>
        <p:nvSpPr>
          <p:cNvPr id="174" name="Google Shape;174;g7d5ecee5b2_0_101"/>
          <p:cNvSpPr txBox="1">
            <a:spLocks noGrp="1"/>
          </p:cNvSpPr>
          <p:nvPr>
            <p:ph type="title"/>
          </p:nvPr>
        </p:nvSpPr>
        <p:spPr>
          <a:xfrm>
            <a:off x="342399" y="403542"/>
            <a:ext cx="5214300"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Whole university approach</a:t>
            </a:r>
            <a:endParaRPr sz="3000" b="1">
              <a:solidFill>
                <a:schemeClr val="lt1"/>
              </a:solidFill>
              <a:latin typeface="Arial"/>
              <a:ea typeface="Arial"/>
              <a:cs typeface="Arial"/>
              <a:sym typeface="Arial"/>
            </a:endParaRPr>
          </a:p>
        </p:txBody>
      </p:sp>
      <p:pic>
        <p:nvPicPr>
          <p:cNvPr id="175" name="Google Shape;175;g7d5ecee5b2_0_101"/>
          <p:cNvPicPr preferRelativeResize="0"/>
          <p:nvPr/>
        </p:nvPicPr>
        <p:blipFill rotWithShape="1">
          <a:blip r:embed="rId4">
            <a:alphaModFix/>
          </a:blip>
          <a:srcRect/>
          <a:stretch/>
        </p:blipFill>
        <p:spPr>
          <a:xfrm>
            <a:off x="10083801" y="5984320"/>
            <a:ext cx="1879201" cy="626401"/>
          </a:xfrm>
          <a:prstGeom prst="rect">
            <a:avLst/>
          </a:prstGeom>
          <a:noFill/>
          <a:ln>
            <a:noFill/>
          </a:ln>
        </p:spPr>
      </p:pic>
      <p:sp>
        <p:nvSpPr>
          <p:cNvPr id="176" name="Google Shape;176;g7d5ecee5b2_0_101"/>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p:cNvPicPr preferRelativeResize="0"/>
          <p:nvPr/>
        </p:nvPicPr>
        <p:blipFill rotWithShape="1">
          <a:blip r:embed="rId3">
            <a:alphaModFix/>
          </a:blip>
          <a:srcRect/>
          <a:stretch/>
        </p:blipFill>
        <p:spPr>
          <a:xfrm>
            <a:off x="0" y="283301"/>
            <a:ext cx="8348472" cy="946381"/>
          </a:xfrm>
          <a:prstGeom prst="rect">
            <a:avLst/>
          </a:prstGeom>
          <a:noFill/>
          <a:ln>
            <a:noFill/>
          </a:ln>
        </p:spPr>
      </p:pic>
      <p:sp>
        <p:nvSpPr>
          <p:cNvPr id="182" name="Google Shape;182;p3"/>
          <p:cNvSpPr txBox="1">
            <a:spLocks noGrp="1"/>
          </p:cNvSpPr>
          <p:nvPr>
            <p:ph type="title"/>
          </p:nvPr>
        </p:nvSpPr>
        <p:spPr>
          <a:xfrm>
            <a:off x="320040" y="403542"/>
            <a:ext cx="8494776"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Mapped onto Mentally Healthy Universities </a:t>
            </a:r>
            <a:r>
              <a:rPr lang="en-US" sz="3000">
                <a:solidFill>
                  <a:schemeClr val="lt1"/>
                </a:solidFill>
                <a:latin typeface="Arial"/>
                <a:ea typeface="Arial"/>
                <a:cs typeface="Arial"/>
                <a:sym typeface="Arial"/>
              </a:rPr>
              <a:t>(refreshed #StepChange)</a:t>
            </a:r>
            <a:endParaRPr sz="3000">
              <a:solidFill>
                <a:schemeClr val="lt1"/>
              </a:solidFill>
              <a:latin typeface="Arial"/>
              <a:ea typeface="Arial"/>
              <a:cs typeface="Arial"/>
              <a:sym typeface="Arial"/>
            </a:endParaRPr>
          </a:p>
        </p:txBody>
      </p:sp>
      <p:pic>
        <p:nvPicPr>
          <p:cNvPr id="183" name="Google Shape;183;p3"/>
          <p:cNvPicPr preferRelativeResize="0"/>
          <p:nvPr/>
        </p:nvPicPr>
        <p:blipFill rotWithShape="1">
          <a:blip r:embed="rId4">
            <a:alphaModFix/>
          </a:blip>
          <a:srcRect/>
          <a:stretch/>
        </p:blipFill>
        <p:spPr>
          <a:xfrm>
            <a:off x="10083801" y="5984320"/>
            <a:ext cx="1879201" cy="626401"/>
          </a:xfrm>
          <a:prstGeom prst="rect">
            <a:avLst/>
          </a:prstGeom>
          <a:noFill/>
          <a:ln>
            <a:noFill/>
          </a:ln>
        </p:spPr>
      </p:pic>
      <p:sp>
        <p:nvSpPr>
          <p:cNvPr id="184" name="Google Shape;184;p3"/>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pic>
        <p:nvPicPr>
          <p:cNvPr id="185" name="Google Shape;185;p3"/>
          <p:cNvPicPr preferRelativeResize="0"/>
          <p:nvPr/>
        </p:nvPicPr>
        <p:blipFill rotWithShape="1">
          <a:blip r:embed="rId5">
            <a:alphaModFix/>
          </a:blip>
          <a:srcRect/>
          <a:stretch/>
        </p:blipFill>
        <p:spPr>
          <a:xfrm>
            <a:off x="3712464" y="1998122"/>
            <a:ext cx="3453765" cy="35728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9"/>
        <p:cNvGrpSpPr/>
        <p:nvPr/>
      </p:nvGrpSpPr>
      <p:grpSpPr>
        <a:xfrm>
          <a:off x="0" y="0"/>
          <a:ext cx="0" cy="0"/>
          <a:chOff x="0" y="0"/>
          <a:chExt cx="0" cy="0"/>
        </a:xfrm>
      </p:grpSpPr>
      <p:sp>
        <p:nvSpPr>
          <p:cNvPr id="190" name="Google Shape;190;p7"/>
          <p:cNvSpPr txBox="1"/>
          <p:nvPr/>
        </p:nvSpPr>
        <p:spPr>
          <a:xfrm>
            <a:off x="1606472" y="2413378"/>
            <a:ext cx="89790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p:txBody>
      </p:sp>
      <p:pic>
        <p:nvPicPr>
          <p:cNvPr id="191" name="Google Shape;191;p7"/>
          <p:cNvPicPr preferRelativeResize="0"/>
          <p:nvPr/>
        </p:nvPicPr>
        <p:blipFill rotWithShape="1">
          <a:blip r:embed="rId3">
            <a:alphaModFix/>
          </a:blip>
          <a:srcRect/>
          <a:stretch/>
        </p:blipFill>
        <p:spPr>
          <a:xfrm>
            <a:off x="10083801" y="5984320"/>
            <a:ext cx="1877710" cy="626401"/>
          </a:xfrm>
          <a:prstGeom prst="rect">
            <a:avLst/>
          </a:prstGeom>
          <a:noFill/>
          <a:ln>
            <a:noFill/>
          </a:ln>
        </p:spPr>
      </p:pic>
      <p:sp>
        <p:nvSpPr>
          <p:cNvPr id="192" name="Google Shape;192;p7"/>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02b2ced74a_0_91"/>
          <p:cNvSpPr txBox="1"/>
          <p:nvPr/>
        </p:nvSpPr>
        <p:spPr>
          <a:xfrm>
            <a:off x="428896" y="1692876"/>
            <a:ext cx="11336400" cy="40557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dk2"/>
              </a:buClr>
              <a:buSzPts val="2400"/>
              <a:buChar char="●"/>
            </a:pPr>
            <a:r>
              <a:rPr lang="en-US" sz="2400">
                <a:solidFill>
                  <a:schemeClr val="dk2"/>
                </a:solidFill>
              </a:rPr>
              <a:t>74% of students reported that Covid-19 has had a negative impact on their mental health and wellbeing at university </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49% of students reported that the Covid-19 pandemic has negatively impacted their financial situation</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Two thirds of respondents say they have ‘often felt isolated or lonely since March 2020’  </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82% of respondents say the Covid-19 pandemic has negatively impacted their academic experience </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65% of respondents say they needed additional help/advice during the Covid-19 pandemic. Of these, just 19% actually got the help they needed.</a:t>
            </a:r>
            <a:endParaRPr sz="2400">
              <a:solidFill>
                <a:schemeClr val="dk2"/>
              </a:solidFill>
            </a:endParaRPr>
          </a:p>
          <a:p>
            <a:pPr marL="0" marR="0" lvl="0" indent="0" algn="l" rtl="0">
              <a:lnSpc>
                <a:spcPct val="90000"/>
              </a:lnSpc>
              <a:spcBef>
                <a:spcPts val="1000"/>
              </a:spcBef>
              <a:spcAft>
                <a:spcPts val="0"/>
              </a:spcAft>
              <a:buNone/>
            </a:pPr>
            <a:endParaRPr sz="2400">
              <a:solidFill>
                <a:schemeClr val="dk2"/>
              </a:solidFill>
            </a:endParaRPr>
          </a:p>
          <a:p>
            <a:pPr marL="0" marR="0" lvl="0" indent="0" algn="l" rtl="0">
              <a:lnSpc>
                <a:spcPct val="90000"/>
              </a:lnSpc>
              <a:spcBef>
                <a:spcPts val="1000"/>
              </a:spcBef>
              <a:spcAft>
                <a:spcPts val="0"/>
              </a:spcAft>
              <a:buNone/>
            </a:pPr>
            <a:r>
              <a:rPr lang="en-US" sz="2400">
                <a:solidFill>
                  <a:schemeClr val="dk2"/>
                </a:solidFill>
              </a:rPr>
              <a:t>(April/ May 2021)</a:t>
            </a:r>
            <a:endParaRPr sz="2400">
              <a:solidFill>
                <a:schemeClr val="dk2"/>
              </a:solidFill>
            </a:endParaRPr>
          </a:p>
        </p:txBody>
      </p:sp>
      <p:pic>
        <p:nvPicPr>
          <p:cNvPr id="198" name="Google Shape;198;g102b2ced74a_0_91"/>
          <p:cNvPicPr preferRelativeResize="0"/>
          <p:nvPr/>
        </p:nvPicPr>
        <p:blipFill rotWithShape="1">
          <a:blip r:embed="rId3">
            <a:alphaModFix/>
          </a:blip>
          <a:srcRect/>
          <a:stretch/>
        </p:blipFill>
        <p:spPr>
          <a:xfrm>
            <a:off x="-537225" y="333779"/>
            <a:ext cx="7032399" cy="845425"/>
          </a:xfrm>
          <a:prstGeom prst="rect">
            <a:avLst/>
          </a:prstGeom>
          <a:noFill/>
          <a:ln>
            <a:noFill/>
          </a:ln>
        </p:spPr>
      </p:pic>
      <p:sp>
        <p:nvSpPr>
          <p:cNvPr id="199" name="Google Shape;199;g102b2ced74a_0_91"/>
          <p:cNvSpPr txBox="1">
            <a:spLocks noGrp="1"/>
          </p:cNvSpPr>
          <p:nvPr>
            <p:ph type="title"/>
          </p:nvPr>
        </p:nvSpPr>
        <p:spPr>
          <a:xfrm>
            <a:off x="342398" y="403542"/>
            <a:ext cx="6488100"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Life in a pandemic: key findings</a:t>
            </a:r>
            <a:endParaRPr sz="3000" b="1">
              <a:solidFill>
                <a:schemeClr val="lt1"/>
              </a:solidFill>
              <a:latin typeface="Arial"/>
              <a:ea typeface="Arial"/>
              <a:cs typeface="Arial"/>
              <a:sym typeface="Arial"/>
            </a:endParaRPr>
          </a:p>
        </p:txBody>
      </p:sp>
      <p:pic>
        <p:nvPicPr>
          <p:cNvPr id="200" name="Google Shape;200;g102b2ced74a_0_91"/>
          <p:cNvPicPr preferRelativeResize="0"/>
          <p:nvPr/>
        </p:nvPicPr>
        <p:blipFill rotWithShape="1">
          <a:blip r:embed="rId4">
            <a:alphaModFix/>
          </a:blip>
          <a:srcRect/>
          <a:stretch/>
        </p:blipFill>
        <p:spPr>
          <a:xfrm>
            <a:off x="10083801" y="5984320"/>
            <a:ext cx="1879200" cy="626401"/>
          </a:xfrm>
          <a:prstGeom prst="rect">
            <a:avLst/>
          </a:prstGeom>
          <a:noFill/>
          <a:ln>
            <a:noFill/>
          </a:ln>
        </p:spPr>
      </p:pic>
      <p:sp>
        <p:nvSpPr>
          <p:cNvPr id="201" name="Google Shape;201;g102b2ced74a_0_91"/>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02b2ced74a_0_99"/>
          <p:cNvSpPr txBox="1"/>
          <p:nvPr/>
        </p:nvSpPr>
        <p:spPr>
          <a:xfrm>
            <a:off x="428896" y="1692876"/>
            <a:ext cx="11336400" cy="40557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dk2"/>
              </a:buClr>
              <a:buSzPts val="2400"/>
              <a:buChar char="●"/>
            </a:pPr>
            <a:r>
              <a:rPr lang="en-US" sz="2400">
                <a:solidFill>
                  <a:schemeClr val="dk2"/>
                </a:solidFill>
              </a:rPr>
              <a:t>Students’ mental health has improved since May, but large proportions of students continue to face challenges and barriers to support.</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The impacts of Covid-19 are ongoing - in September, 63% of students felt the pandemic continued to negatively impact their mental health. </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Two-thirds of students with a current or previous mental health issue have not disclosed this to their university. The most common reason for non-disclosure was ‘I don’t think it’s serious enough’.</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1 in 4 students expected the start of the new academic year to have a negative impact on their mental health.</a:t>
            </a:r>
            <a:endParaRPr sz="2400">
              <a:solidFill>
                <a:schemeClr val="dk2"/>
              </a:solidFill>
            </a:endParaRPr>
          </a:p>
          <a:p>
            <a:pPr marL="457200" marR="0" lvl="0" indent="-381000" algn="l" rtl="0">
              <a:lnSpc>
                <a:spcPct val="90000"/>
              </a:lnSpc>
              <a:spcBef>
                <a:spcPts val="0"/>
              </a:spcBef>
              <a:spcAft>
                <a:spcPts val="0"/>
              </a:spcAft>
              <a:buClr>
                <a:schemeClr val="dk2"/>
              </a:buClr>
              <a:buSzPts val="2400"/>
              <a:buChar char="●"/>
            </a:pPr>
            <a:r>
              <a:rPr lang="en-US" sz="2400">
                <a:solidFill>
                  <a:schemeClr val="dk2"/>
                </a:solidFill>
              </a:rPr>
              <a:t>Just 58% of returning students felt ready to take the next step up academically ahead of the 2021/22 academic year.</a:t>
            </a:r>
            <a:endParaRPr sz="2400">
              <a:solidFill>
                <a:schemeClr val="dk2"/>
              </a:solidFill>
            </a:endParaRPr>
          </a:p>
          <a:p>
            <a:pPr marL="0" marR="0" lvl="0" indent="0" algn="l" rtl="0">
              <a:lnSpc>
                <a:spcPct val="90000"/>
              </a:lnSpc>
              <a:spcBef>
                <a:spcPts val="1000"/>
              </a:spcBef>
              <a:spcAft>
                <a:spcPts val="0"/>
              </a:spcAft>
              <a:buNone/>
            </a:pPr>
            <a:endParaRPr sz="2400">
              <a:solidFill>
                <a:schemeClr val="dk2"/>
              </a:solidFill>
            </a:endParaRPr>
          </a:p>
          <a:p>
            <a:pPr marL="0" marR="0" lvl="0" indent="0" algn="l" rtl="0">
              <a:lnSpc>
                <a:spcPct val="90000"/>
              </a:lnSpc>
              <a:spcBef>
                <a:spcPts val="1000"/>
              </a:spcBef>
              <a:spcAft>
                <a:spcPts val="0"/>
              </a:spcAft>
              <a:buNone/>
            </a:pPr>
            <a:r>
              <a:rPr lang="en-US" sz="2400">
                <a:solidFill>
                  <a:schemeClr val="dk2"/>
                </a:solidFill>
              </a:rPr>
              <a:t>(September 2021)</a:t>
            </a:r>
            <a:endParaRPr sz="2400">
              <a:solidFill>
                <a:schemeClr val="dk2"/>
              </a:solidFill>
            </a:endParaRPr>
          </a:p>
        </p:txBody>
      </p:sp>
      <p:pic>
        <p:nvPicPr>
          <p:cNvPr id="207" name="Google Shape;207;g102b2ced74a_0_99"/>
          <p:cNvPicPr preferRelativeResize="0"/>
          <p:nvPr/>
        </p:nvPicPr>
        <p:blipFill rotWithShape="1">
          <a:blip r:embed="rId3">
            <a:alphaModFix/>
          </a:blip>
          <a:srcRect/>
          <a:stretch/>
        </p:blipFill>
        <p:spPr>
          <a:xfrm>
            <a:off x="-537225" y="333779"/>
            <a:ext cx="7032399" cy="845425"/>
          </a:xfrm>
          <a:prstGeom prst="rect">
            <a:avLst/>
          </a:prstGeom>
          <a:noFill/>
          <a:ln>
            <a:noFill/>
          </a:ln>
        </p:spPr>
      </p:pic>
      <p:sp>
        <p:nvSpPr>
          <p:cNvPr id="208" name="Google Shape;208;g102b2ced74a_0_99"/>
          <p:cNvSpPr txBox="1">
            <a:spLocks noGrp="1"/>
          </p:cNvSpPr>
          <p:nvPr>
            <p:ph type="title"/>
          </p:nvPr>
        </p:nvSpPr>
        <p:spPr>
          <a:xfrm>
            <a:off x="342398" y="403542"/>
            <a:ext cx="6488100"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Life in a pandemic: key findings</a:t>
            </a:r>
            <a:endParaRPr sz="3000" b="1">
              <a:solidFill>
                <a:schemeClr val="lt1"/>
              </a:solidFill>
              <a:latin typeface="Arial"/>
              <a:ea typeface="Arial"/>
              <a:cs typeface="Arial"/>
              <a:sym typeface="Arial"/>
            </a:endParaRPr>
          </a:p>
        </p:txBody>
      </p:sp>
      <p:pic>
        <p:nvPicPr>
          <p:cNvPr id="209" name="Google Shape;209;g102b2ced74a_0_99"/>
          <p:cNvPicPr preferRelativeResize="0"/>
          <p:nvPr/>
        </p:nvPicPr>
        <p:blipFill rotWithShape="1">
          <a:blip r:embed="rId4">
            <a:alphaModFix/>
          </a:blip>
          <a:srcRect/>
          <a:stretch/>
        </p:blipFill>
        <p:spPr>
          <a:xfrm>
            <a:off x="10083801" y="5984320"/>
            <a:ext cx="1879200" cy="626401"/>
          </a:xfrm>
          <a:prstGeom prst="rect">
            <a:avLst/>
          </a:prstGeom>
          <a:noFill/>
          <a:ln>
            <a:noFill/>
          </a:ln>
        </p:spPr>
      </p:pic>
      <p:sp>
        <p:nvSpPr>
          <p:cNvPr id="210" name="Google Shape;210;g102b2ced74a_0_99"/>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4"/>
        <p:cNvGrpSpPr/>
        <p:nvPr/>
      </p:nvGrpSpPr>
      <p:grpSpPr>
        <a:xfrm>
          <a:off x="0" y="0"/>
          <a:ext cx="0" cy="0"/>
          <a:chOff x="0" y="0"/>
          <a:chExt cx="0" cy="0"/>
        </a:xfrm>
      </p:grpSpPr>
      <p:sp>
        <p:nvSpPr>
          <p:cNvPr id="215" name="Google Shape;215;g102b2ced74a_0_79"/>
          <p:cNvSpPr txBox="1"/>
          <p:nvPr/>
        </p:nvSpPr>
        <p:spPr>
          <a:xfrm>
            <a:off x="1492175" y="1270375"/>
            <a:ext cx="97092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The Charter Programme brings together universities committed to achieving a whole-university approach to mental health and wellbeing and supports them to create long-term cultural change</a:t>
            </a:r>
            <a:endParaRPr sz="1400" b="0" i="0" u="none" strike="noStrike" cap="none">
              <a:solidFill>
                <a:srgbClr val="000000"/>
              </a:solidFill>
              <a:latin typeface="Arial"/>
              <a:ea typeface="Arial"/>
              <a:cs typeface="Arial"/>
              <a:sym typeface="Arial"/>
            </a:endParaRPr>
          </a:p>
        </p:txBody>
      </p:sp>
      <p:pic>
        <p:nvPicPr>
          <p:cNvPr id="216" name="Google Shape;216;g102b2ced74a_0_79"/>
          <p:cNvPicPr preferRelativeResize="0"/>
          <p:nvPr/>
        </p:nvPicPr>
        <p:blipFill rotWithShape="1">
          <a:blip r:embed="rId3">
            <a:alphaModFix/>
          </a:blip>
          <a:srcRect/>
          <a:stretch/>
        </p:blipFill>
        <p:spPr>
          <a:xfrm>
            <a:off x="10083801" y="5984320"/>
            <a:ext cx="1877713" cy="626401"/>
          </a:xfrm>
          <a:prstGeom prst="rect">
            <a:avLst/>
          </a:prstGeom>
          <a:noFill/>
          <a:ln>
            <a:noFill/>
          </a:ln>
        </p:spPr>
      </p:pic>
      <p:sp>
        <p:nvSpPr>
          <p:cNvPr id="217" name="Google Shape;217;g102b2ced74a_0_79"/>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1"/>
        <p:cNvGrpSpPr/>
        <p:nvPr/>
      </p:nvGrpSpPr>
      <p:grpSpPr>
        <a:xfrm>
          <a:off x="0" y="0"/>
          <a:ext cx="0" cy="0"/>
          <a:chOff x="0" y="0"/>
          <a:chExt cx="0" cy="0"/>
        </a:xfrm>
      </p:grpSpPr>
      <p:sp>
        <p:nvSpPr>
          <p:cNvPr id="222" name="Google Shape;222;g102b2ced74a_0_85"/>
          <p:cNvSpPr txBox="1"/>
          <p:nvPr/>
        </p:nvSpPr>
        <p:spPr>
          <a:xfrm>
            <a:off x="1492175" y="1270375"/>
            <a:ext cx="97092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a:solidFill>
                  <a:schemeClr val="lt1"/>
                </a:solidFill>
              </a:rPr>
              <a:t>Charter Programme members can apply for the University Mental Health Charter Award to achieve recognition for excellent practice and support ongoing improvement.</a:t>
            </a:r>
            <a:endParaRPr sz="1400" b="0" i="0" u="none" strike="noStrike" cap="none">
              <a:solidFill>
                <a:srgbClr val="000000"/>
              </a:solidFill>
              <a:latin typeface="Arial"/>
              <a:ea typeface="Arial"/>
              <a:cs typeface="Arial"/>
              <a:sym typeface="Arial"/>
            </a:endParaRPr>
          </a:p>
        </p:txBody>
      </p:sp>
      <p:pic>
        <p:nvPicPr>
          <p:cNvPr id="223" name="Google Shape;223;g102b2ced74a_0_85"/>
          <p:cNvPicPr preferRelativeResize="0"/>
          <p:nvPr/>
        </p:nvPicPr>
        <p:blipFill rotWithShape="1">
          <a:blip r:embed="rId3">
            <a:alphaModFix/>
          </a:blip>
          <a:srcRect/>
          <a:stretch/>
        </p:blipFill>
        <p:spPr>
          <a:xfrm>
            <a:off x="10083801" y="5984320"/>
            <a:ext cx="1877713" cy="626401"/>
          </a:xfrm>
          <a:prstGeom prst="rect">
            <a:avLst/>
          </a:prstGeom>
          <a:noFill/>
          <a:ln>
            <a:noFill/>
          </a:ln>
        </p:spPr>
      </p:pic>
      <p:sp>
        <p:nvSpPr>
          <p:cNvPr id="224" name="Google Shape;224;g102b2ced74a_0_85"/>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1"/>
          <p:cNvSpPr txBox="1"/>
          <p:nvPr/>
        </p:nvSpPr>
        <p:spPr>
          <a:xfrm>
            <a:off x="428896" y="1692876"/>
            <a:ext cx="11336400" cy="40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2"/>
                </a:solidFill>
                <a:latin typeface="Arial"/>
                <a:ea typeface="Arial"/>
                <a:cs typeface="Arial"/>
                <a:sym typeface="Arial"/>
              </a:rPr>
              <a:t>Visit the </a:t>
            </a:r>
            <a:r>
              <a:rPr lang="en-US" sz="2400" b="1"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FAQ</a:t>
            </a:r>
            <a:r>
              <a:rPr lang="en-US" sz="2400" b="0" i="0" u="none" strike="noStrike" cap="none">
                <a:solidFill>
                  <a:schemeClr val="dk2"/>
                </a:solidFill>
                <a:latin typeface="Arial"/>
                <a:ea typeface="Arial"/>
                <a:cs typeface="Arial"/>
                <a:sym typeface="Arial"/>
              </a:rPr>
              <a:t> page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2"/>
                </a:solidFill>
                <a:latin typeface="Arial"/>
                <a:ea typeface="Arial"/>
                <a:cs typeface="Arial"/>
                <a:sym typeface="Arial"/>
              </a:rPr>
              <a:t>Sign up to the </a:t>
            </a:r>
            <a:r>
              <a:rPr lang="en-US" sz="2400" b="1"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mailing list </a:t>
            </a:r>
            <a:r>
              <a:rPr lang="en-US" sz="2400" b="0" i="0" u="none" strike="noStrike" cap="none">
                <a:solidFill>
                  <a:schemeClr val="dk2"/>
                </a:solidFill>
                <a:latin typeface="Arial"/>
                <a:ea typeface="Arial"/>
                <a:cs typeface="Arial"/>
                <a:sym typeface="Arial"/>
              </a:rPr>
              <a:t>to keep updated </a:t>
            </a: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2"/>
              </a:solidFill>
            </a:endParaRPr>
          </a:p>
          <a:p>
            <a:pPr marL="0" marR="0" lvl="0" indent="0" algn="l" rtl="0">
              <a:lnSpc>
                <a:spcPct val="90000"/>
              </a:lnSpc>
              <a:spcBef>
                <a:spcPts val="1000"/>
              </a:spcBef>
              <a:spcAft>
                <a:spcPts val="0"/>
              </a:spcAft>
              <a:buClr>
                <a:schemeClr val="dk1"/>
              </a:buClr>
              <a:buSzPts val="2400"/>
              <a:buFont typeface="Arial"/>
              <a:buNone/>
            </a:pPr>
            <a:r>
              <a:rPr lang="en-US" sz="2400" u="sng">
                <a:solidFill>
                  <a:schemeClr val="hlink"/>
                </a:solidFill>
                <a:hlinkClick r:id="rId5"/>
              </a:rPr>
              <a:t>Visit the </a:t>
            </a:r>
            <a:r>
              <a:rPr lang="en-US" sz="2400" u="sng">
                <a:solidFill>
                  <a:schemeClr val="hlink"/>
                </a:solidFill>
                <a:hlinkClick r:id="rId5"/>
              </a:rPr>
              <a:t>Charter</a:t>
            </a:r>
            <a:r>
              <a:rPr lang="en-US" sz="2400" u="sng">
                <a:solidFill>
                  <a:schemeClr val="hlink"/>
                </a:solidFill>
                <a:hlinkClick r:id="rId5"/>
              </a:rPr>
              <a:t> website</a:t>
            </a:r>
            <a:endParaRPr sz="2400">
              <a:solidFill>
                <a:schemeClr val="dk2"/>
              </a:solidFil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a:solidFill>
                  <a:schemeClr val="dk2"/>
                </a:solidFill>
                <a:latin typeface="Arial"/>
                <a:ea typeface="Arial"/>
                <a:cs typeface="Arial"/>
                <a:sym typeface="Arial"/>
              </a:rPr>
              <a:t>Email </a:t>
            </a:r>
            <a:r>
              <a:rPr lang="en-US" sz="24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charter@studentminds.org.uk</a:t>
            </a:r>
            <a:r>
              <a:rPr lang="en-US" sz="2400" b="0" i="0" u="none" strike="noStrike" cap="none">
                <a:solidFill>
                  <a:schemeClr val="dk2"/>
                </a:solidFill>
                <a:latin typeface="Arial"/>
                <a:ea typeface="Arial"/>
                <a:cs typeface="Arial"/>
                <a:sym typeface="Arial"/>
              </a:rPr>
              <a:t> with any questions or feedback</a:t>
            </a:r>
            <a:endParaRPr sz="2400" b="0" i="0" u="none" strike="noStrike" cap="none">
              <a:solidFill>
                <a:schemeClr val="dk2"/>
              </a:solidFill>
              <a:latin typeface="Arial"/>
              <a:ea typeface="Arial"/>
              <a:cs typeface="Arial"/>
              <a:sym typeface="Arial"/>
            </a:endParaRPr>
          </a:p>
        </p:txBody>
      </p:sp>
      <p:pic>
        <p:nvPicPr>
          <p:cNvPr id="230" name="Google Shape;230;p11"/>
          <p:cNvPicPr preferRelativeResize="0"/>
          <p:nvPr/>
        </p:nvPicPr>
        <p:blipFill rotWithShape="1">
          <a:blip r:embed="rId7">
            <a:alphaModFix/>
          </a:blip>
          <a:srcRect/>
          <a:stretch/>
        </p:blipFill>
        <p:spPr>
          <a:xfrm>
            <a:off x="-537225" y="333779"/>
            <a:ext cx="7032399" cy="845425"/>
          </a:xfrm>
          <a:prstGeom prst="rect">
            <a:avLst/>
          </a:prstGeom>
          <a:noFill/>
          <a:ln>
            <a:noFill/>
          </a:ln>
        </p:spPr>
      </p:pic>
      <p:sp>
        <p:nvSpPr>
          <p:cNvPr id="231" name="Google Shape;231;p11"/>
          <p:cNvSpPr txBox="1">
            <a:spLocks noGrp="1"/>
          </p:cNvSpPr>
          <p:nvPr>
            <p:ph type="title"/>
          </p:nvPr>
        </p:nvSpPr>
        <p:spPr>
          <a:xfrm>
            <a:off x="342398" y="403542"/>
            <a:ext cx="6488169"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Find out more and keep in touch</a:t>
            </a:r>
            <a:endParaRPr sz="3000" b="1">
              <a:solidFill>
                <a:schemeClr val="lt1"/>
              </a:solidFill>
              <a:latin typeface="Arial"/>
              <a:ea typeface="Arial"/>
              <a:cs typeface="Arial"/>
              <a:sym typeface="Arial"/>
            </a:endParaRPr>
          </a:p>
        </p:txBody>
      </p:sp>
      <p:pic>
        <p:nvPicPr>
          <p:cNvPr id="232" name="Google Shape;232;p11"/>
          <p:cNvPicPr preferRelativeResize="0"/>
          <p:nvPr/>
        </p:nvPicPr>
        <p:blipFill rotWithShape="1">
          <a:blip r:embed="rId8">
            <a:alphaModFix/>
          </a:blip>
          <a:srcRect/>
          <a:stretch/>
        </p:blipFill>
        <p:spPr>
          <a:xfrm>
            <a:off x="10083801" y="5984320"/>
            <a:ext cx="1879201" cy="626401"/>
          </a:xfrm>
          <a:prstGeom prst="rect">
            <a:avLst/>
          </a:prstGeom>
          <a:noFill/>
          <a:ln>
            <a:noFill/>
          </a:ln>
        </p:spPr>
      </p:pic>
      <p:sp>
        <p:nvSpPr>
          <p:cNvPr id="233" name="Google Shape;233;p11"/>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6"/>
        <p:cNvGrpSpPr/>
        <p:nvPr/>
      </p:nvGrpSpPr>
      <p:grpSpPr>
        <a:xfrm>
          <a:off x="0" y="0"/>
          <a:ext cx="0" cy="0"/>
          <a:chOff x="0" y="0"/>
          <a:chExt cx="0" cy="0"/>
        </a:xfrm>
      </p:grpSpPr>
      <p:sp>
        <p:nvSpPr>
          <p:cNvPr id="87" name="Google Shape;87;p24"/>
          <p:cNvSpPr txBox="1"/>
          <p:nvPr/>
        </p:nvSpPr>
        <p:spPr>
          <a:xfrm>
            <a:off x="1606472" y="2413378"/>
            <a:ext cx="8979055"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Who are Student Minds?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24"/>
          <p:cNvPicPr preferRelativeResize="0"/>
          <p:nvPr/>
        </p:nvPicPr>
        <p:blipFill rotWithShape="1">
          <a:blip r:embed="rId3">
            <a:alphaModFix/>
          </a:blip>
          <a:srcRect/>
          <a:stretch/>
        </p:blipFill>
        <p:spPr>
          <a:xfrm>
            <a:off x="10083801" y="5984320"/>
            <a:ext cx="1877709" cy="626400"/>
          </a:xfrm>
          <a:prstGeom prst="rect">
            <a:avLst/>
          </a:prstGeom>
          <a:noFill/>
          <a:ln>
            <a:noFill/>
          </a:ln>
        </p:spPr>
      </p:pic>
      <p:sp>
        <p:nvSpPr>
          <p:cNvPr id="89" name="Google Shape;89;p24"/>
          <p:cNvSpPr txBox="1"/>
          <p:nvPr/>
        </p:nvSpPr>
        <p:spPr>
          <a:xfrm>
            <a:off x="9813893" y="165835"/>
            <a:ext cx="24175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9" name="Google Shape;239;p30"/>
          <p:cNvSpPr txBox="1"/>
          <p:nvPr/>
        </p:nvSpPr>
        <p:spPr>
          <a:xfrm>
            <a:off x="539931" y="523861"/>
            <a:ext cx="937018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Arial"/>
                <a:ea typeface="Arial"/>
                <a:cs typeface="Arial"/>
                <a:sym typeface="Arial"/>
              </a:rPr>
              <a:t>Thank you</a:t>
            </a:r>
            <a:endParaRPr sz="6000" b="1" i="0" u="none" strike="noStrike" cap="none">
              <a:solidFill>
                <a:srgbClr val="000000"/>
              </a:solidFill>
              <a:latin typeface="Arial"/>
              <a:ea typeface="Arial"/>
              <a:cs typeface="Arial"/>
              <a:sym typeface="Arial"/>
            </a:endParaRPr>
          </a:p>
        </p:txBody>
      </p:sp>
      <p:sp>
        <p:nvSpPr>
          <p:cNvPr id="240" name="Google Shape;240;p30"/>
          <p:cNvSpPr txBox="1"/>
          <p:nvPr/>
        </p:nvSpPr>
        <p:spPr>
          <a:xfrm>
            <a:off x="374822" y="5797831"/>
            <a:ext cx="7271700"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@StudentMindsOrg</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2000"/>
              <a:buFont typeface="Arial"/>
              <a:buNone/>
            </a:pPr>
            <a:r>
              <a:rPr lang="en-US" sz="2000" b="1" i="0" u="none" strike="noStrike" cap="none">
                <a:solidFill>
                  <a:schemeClr val="lt1"/>
                </a:solidFill>
                <a:latin typeface="Arial"/>
                <a:ea typeface="Arial"/>
                <a:cs typeface="Arial"/>
                <a:sym typeface="Arial"/>
              </a:rPr>
              <a:t>#UniMentalHealthCharter</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body" idx="1"/>
          </p:nvPr>
        </p:nvSpPr>
        <p:spPr>
          <a:xfrm>
            <a:off x="428900" y="1536200"/>
            <a:ext cx="3907800" cy="476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sz="2400">
                <a:solidFill>
                  <a:schemeClr val="dk2"/>
                </a:solidFill>
                <a:latin typeface="Arial"/>
                <a:ea typeface="Arial"/>
                <a:cs typeface="Arial"/>
                <a:sym typeface="Arial"/>
              </a:rPr>
              <a:t>The UK’s Student Mental Health Charity</a:t>
            </a:r>
            <a:endParaRPr sz="2400">
              <a:solidFill>
                <a:schemeClr val="dk2"/>
              </a:solidFill>
              <a:latin typeface="Arial"/>
              <a:ea typeface="Arial"/>
              <a:cs typeface="Arial"/>
              <a:sym typeface="Arial"/>
            </a:endParaRPr>
          </a:p>
          <a:p>
            <a:pPr marL="0" lvl="0" indent="0" algn="l" rtl="0">
              <a:lnSpc>
                <a:spcPct val="90000"/>
              </a:lnSpc>
              <a:spcBef>
                <a:spcPts val="0"/>
              </a:spcBef>
              <a:spcAft>
                <a:spcPts val="0"/>
              </a:spcAft>
              <a:buClr>
                <a:schemeClr val="dk2"/>
              </a:buClr>
              <a:buSzPts val="2400"/>
              <a:buNone/>
            </a:pPr>
            <a:endParaRPr sz="2400">
              <a:solidFill>
                <a:schemeClr val="dk2"/>
              </a:solidFill>
              <a:latin typeface="Arial"/>
              <a:ea typeface="Arial"/>
              <a:cs typeface="Arial"/>
              <a:sym typeface="Arial"/>
            </a:endParaRPr>
          </a:p>
          <a:p>
            <a:pPr marL="457200" lvl="0" indent="-381000" algn="l" rtl="0">
              <a:lnSpc>
                <a:spcPct val="90000"/>
              </a:lnSpc>
              <a:spcBef>
                <a:spcPts val="0"/>
              </a:spcBef>
              <a:spcAft>
                <a:spcPts val="0"/>
              </a:spcAft>
              <a:buClr>
                <a:schemeClr val="dk2"/>
              </a:buClr>
              <a:buSzPts val="2400"/>
              <a:buFont typeface="Arial"/>
              <a:buChar char="•"/>
            </a:pPr>
            <a:r>
              <a:rPr lang="en-US" sz="2400">
                <a:solidFill>
                  <a:schemeClr val="dk2"/>
                </a:solidFill>
                <a:latin typeface="Arial"/>
                <a:ea typeface="Arial"/>
                <a:cs typeface="Arial"/>
                <a:sym typeface="Arial"/>
              </a:rPr>
              <a:t>Peer support</a:t>
            </a:r>
            <a:endParaRPr sz="2400">
              <a:solidFill>
                <a:schemeClr val="dk2"/>
              </a:solidFill>
              <a:latin typeface="Arial"/>
              <a:ea typeface="Arial"/>
              <a:cs typeface="Arial"/>
              <a:sym typeface="Arial"/>
            </a:endParaRPr>
          </a:p>
          <a:p>
            <a:pPr marL="457200" lvl="0" indent="-381000" algn="l" rtl="0">
              <a:lnSpc>
                <a:spcPct val="90000"/>
              </a:lnSpc>
              <a:spcBef>
                <a:spcPts val="0"/>
              </a:spcBef>
              <a:spcAft>
                <a:spcPts val="0"/>
              </a:spcAft>
              <a:buClr>
                <a:schemeClr val="dk2"/>
              </a:buClr>
              <a:buSzPts val="2400"/>
              <a:buFont typeface="Arial"/>
              <a:buChar char="•"/>
            </a:pPr>
            <a:r>
              <a:rPr lang="en-US" sz="2400">
                <a:solidFill>
                  <a:schemeClr val="dk2"/>
                </a:solidFill>
                <a:latin typeface="Arial"/>
                <a:ea typeface="Arial"/>
                <a:cs typeface="Arial"/>
                <a:sym typeface="Arial"/>
              </a:rPr>
              <a:t>Staff training</a:t>
            </a:r>
            <a:endParaRPr sz="2400">
              <a:solidFill>
                <a:schemeClr val="dk2"/>
              </a:solidFill>
              <a:latin typeface="Arial"/>
              <a:ea typeface="Arial"/>
              <a:cs typeface="Arial"/>
              <a:sym typeface="Arial"/>
            </a:endParaRPr>
          </a:p>
          <a:p>
            <a:pPr marL="457200" lvl="0" indent="-381000" algn="l" rtl="0">
              <a:lnSpc>
                <a:spcPct val="90000"/>
              </a:lnSpc>
              <a:spcBef>
                <a:spcPts val="0"/>
              </a:spcBef>
              <a:spcAft>
                <a:spcPts val="0"/>
              </a:spcAft>
              <a:buClr>
                <a:schemeClr val="dk2"/>
              </a:buClr>
              <a:buSzPts val="2400"/>
              <a:buFont typeface="Arial"/>
              <a:buChar char="•"/>
            </a:pPr>
            <a:r>
              <a:rPr lang="en-US" sz="2400">
                <a:solidFill>
                  <a:schemeClr val="dk2"/>
                </a:solidFill>
                <a:latin typeface="Arial"/>
                <a:ea typeface="Arial"/>
                <a:cs typeface="Arial"/>
                <a:sym typeface="Arial"/>
              </a:rPr>
              <a:t>Student-led campaign groups</a:t>
            </a:r>
            <a:endParaRPr sz="2400">
              <a:solidFill>
                <a:schemeClr val="dk2"/>
              </a:solidFill>
              <a:latin typeface="Arial"/>
              <a:ea typeface="Arial"/>
              <a:cs typeface="Arial"/>
              <a:sym typeface="Arial"/>
            </a:endParaRPr>
          </a:p>
          <a:p>
            <a:pPr marL="457200" lvl="0" indent="-381000" algn="l" rtl="0">
              <a:lnSpc>
                <a:spcPct val="90000"/>
              </a:lnSpc>
              <a:spcBef>
                <a:spcPts val="0"/>
              </a:spcBef>
              <a:spcAft>
                <a:spcPts val="0"/>
              </a:spcAft>
              <a:buClr>
                <a:schemeClr val="dk2"/>
              </a:buClr>
              <a:buSzPts val="2400"/>
              <a:buChar char="•"/>
            </a:pPr>
            <a:r>
              <a:rPr lang="en-US" sz="2400">
                <a:solidFill>
                  <a:schemeClr val="dk2"/>
                </a:solidFill>
                <a:latin typeface="Arial"/>
                <a:ea typeface="Arial"/>
                <a:cs typeface="Arial"/>
                <a:sym typeface="Arial"/>
              </a:rPr>
              <a:t>Developing students’ unions, universities and accommodation providers</a:t>
            </a:r>
            <a:endParaRPr sz="2400">
              <a:solidFill>
                <a:schemeClr val="dk2"/>
              </a:solidFill>
              <a:latin typeface="Arial"/>
              <a:ea typeface="Arial"/>
              <a:cs typeface="Arial"/>
              <a:sym typeface="Arial"/>
            </a:endParaRPr>
          </a:p>
          <a:p>
            <a:pPr marL="457200" lvl="0" indent="-381000" algn="l" rtl="0">
              <a:lnSpc>
                <a:spcPct val="90000"/>
              </a:lnSpc>
              <a:spcBef>
                <a:spcPts val="0"/>
              </a:spcBef>
              <a:spcAft>
                <a:spcPts val="0"/>
              </a:spcAft>
              <a:buClr>
                <a:schemeClr val="dk2"/>
              </a:buClr>
              <a:buSzPts val="2400"/>
              <a:buFont typeface="Arial"/>
              <a:buChar char="•"/>
            </a:pPr>
            <a:r>
              <a:rPr lang="en-US" sz="2400">
                <a:solidFill>
                  <a:schemeClr val="dk2"/>
                </a:solidFill>
                <a:latin typeface="Arial"/>
                <a:ea typeface="Arial"/>
                <a:cs typeface="Arial"/>
                <a:sym typeface="Arial"/>
              </a:rPr>
              <a:t>Research &amp; policy</a:t>
            </a:r>
            <a:endParaRPr sz="2400">
              <a:solidFill>
                <a:schemeClr val="dk2"/>
              </a:solidFill>
              <a:latin typeface="Arial"/>
              <a:ea typeface="Arial"/>
              <a:cs typeface="Arial"/>
              <a:sym typeface="Arial"/>
            </a:endParaRPr>
          </a:p>
        </p:txBody>
      </p:sp>
      <p:pic>
        <p:nvPicPr>
          <p:cNvPr id="95" name="Google Shape;95;p5"/>
          <p:cNvPicPr preferRelativeResize="0"/>
          <p:nvPr/>
        </p:nvPicPr>
        <p:blipFill rotWithShape="1">
          <a:blip r:embed="rId3">
            <a:alphaModFix/>
          </a:blip>
          <a:srcRect/>
          <a:stretch/>
        </p:blipFill>
        <p:spPr>
          <a:xfrm>
            <a:off x="-3743792" y="333843"/>
            <a:ext cx="7032399" cy="845425"/>
          </a:xfrm>
          <a:prstGeom prst="rect">
            <a:avLst/>
          </a:prstGeom>
          <a:noFill/>
          <a:ln>
            <a:noFill/>
          </a:ln>
        </p:spPr>
      </p:pic>
      <p:sp>
        <p:nvSpPr>
          <p:cNvPr id="96" name="Google Shape;96;p5"/>
          <p:cNvSpPr txBox="1"/>
          <p:nvPr/>
        </p:nvSpPr>
        <p:spPr>
          <a:xfrm>
            <a:off x="342399" y="403542"/>
            <a:ext cx="5214257" cy="7060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DD7A08"/>
              </a:buClr>
              <a:buSzPts val="4000"/>
              <a:buFont typeface="Arial"/>
              <a:buNone/>
            </a:pPr>
            <a:r>
              <a:rPr lang="en-US" sz="3000" b="1" i="0" u="none" strike="noStrike" cap="none">
                <a:solidFill>
                  <a:schemeClr val="lt1"/>
                </a:solidFill>
                <a:latin typeface="Arial"/>
                <a:ea typeface="Arial"/>
                <a:cs typeface="Arial"/>
                <a:sym typeface="Arial"/>
              </a:rPr>
              <a:t>Student Minds</a:t>
            </a:r>
            <a:endParaRPr sz="3000" b="1" i="0" u="none" strike="noStrike" cap="none">
              <a:solidFill>
                <a:schemeClr val="lt1"/>
              </a:solidFill>
              <a:latin typeface="Arial"/>
              <a:ea typeface="Arial"/>
              <a:cs typeface="Arial"/>
              <a:sym typeface="Arial"/>
            </a:endParaRPr>
          </a:p>
        </p:txBody>
      </p:sp>
      <p:pic>
        <p:nvPicPr>
          <p:cNvPr id="97" name="Google Shape;97;p5"/>
          <p:cNvPicPr preferRelativeResize="0"/>
          <p:nvPr/>
        </p:nvPicPr>
        <p:blipFill rotWithShape="1">
          <a:blip r:embed="rId4">
            <a:alphaModFix/>
          </a:blip>
          <a:srcRect/>
          <a:stretch/>
        </p:blipFill>
        <p:spPr>
          <a:xfrm>
            <a:off x="10083801" y="5984320"/>
            <a:ext cx="1879200" cy="626400"/>
          </a:xfrm>
          <a:prstGeom prst="rect">
            <a:avLst/>
          </a:prstGeom>
          <a:noFill/>
          <a:ln>
            <a:noFill/>
          </a:ln>
        </p:spPr>
      </p:pic>
      <p:sp>
        <p:nvSpPr>
          <p:cNvPr id="98" name="Google Shape;98;p5"/>
          <p:cNvSpPr txBox="1"/>
          <p:nvPr/>
        </p:nvSpPr>
        <p:spPr>
          <a:xfrm>
            <a:off x="9813893" y="165835"/>
            <a:ext cx="24175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pic>
        <p:nvPicPr>
          <p:cNvPr id="99" name="Google Shape;99;p5"/>
          <p:cNvPicPr preferRelativeResize="0"/>
          <p:nvPr/>
        </p:nvPicPr>
        <p:blipFill rotWithShape="1">
          <a:blip r:embed="rId5">
            <a:alphaModFix/>
          </a:blip>
          <a:srcRect l="824" t="2717" r="972" b="2279"/>
          <a:stretch/>
        </p:blipFill>
        <p:spPr>
          <a:xfrm>
            <a:off x="4585825" y="1405363"/>
            <a:ext cx="7099723" cy="414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cfa0fb9da4_0_0"/>
          <p:cNvSpPr txBox="1"/>
          <p:nvPr/>
        </p:nvSpPr>
        <p:spPr>
          <a:xfrm>
            <a:off x="428896" y="1692876"/>
            <a:ext cx="11336400" cy="4055700"/>
          </a:xfrm>
          <a:prstGeom prst="rect">
            <a:avLst/>
          </a:prstGeom>
          <a:noFill/>
          <a:ln>
            <a:noFill/>
          </a:ln>
        </p:spPr>
        <p:txBody>
          <a:bodyPr spcFirstLastPara="1" wrap="square" lIns="91425" tIns="45700" rIns="91425" bIns="45700" anchor="t" anchorCtr="0">
            <a:normAutofit/>
          </a:bodyPr>
          <a:lstStyle/>
          <a:p>
            <a:pPr marL="457200" lvl="0" indent="-381000" algn="l" rtl="0">
              <a:spcBef>
                <a:spcPts val="0"/>
              </a:spcBef>
              <a:spcAft>
                <a:spcPts val="0"/>
              </a:spcAft>
              <a:buClr>
                <a:schemeClr val="dk2"/>
              </a:buClr>
              <a:buSzPts val="2400"/>
              <a:buChar char="●"/>
            </a:pPr>
            <a:r>
              <a:rPr lang="en-US" sz="2400" b="1">
                <a:solidFill>
                  <a:schemeClr val="accent2"/>
                </a:solidFill>
                <a:latin typeface="Calibri"/>
                <a:ea typeface="Calibri"/>
                <a:cs typeface="Calibri"/>
                <a:sym typeface="Calibri"/>
              </a:rPr>
              <a:t>Mental health</a:t>
            </a:r>
            <a:r>
              <a:rPr lang="en-US" sz="2400">
                <a:solidFill>
                  <a:schemeClr val="accent2"/>
                </a:solidFill>
                <a:latin typeface="Calibri"/>
                <a:ea typeface="Calibri"/>
                <a:cs typeface="Calibri"/>
                <a:sym typeface="Calibri"/>
              </a:rPr>
              <a:t> </a:t>
            </a:r>
            <a:r>
              <a:rPr lang="en-US" sz="2400">
                <a:solidFill>
                  <a:srgbClr val="595959"/>
                </a:solidFill>
                <a:latin typeface="Calibri"/>
                <a:ea typeface="Calibri"/>
                <a:cs typeface="Calibri"/>
                <a:sym typeface="Calibri"/>
              </a:rPr>
              <a:t>refers to a full spectrum of experience ranging from good mental health to mental illness</a:t>
            </a:r>
            <a:endParaRPr>
              <a:solidFill>
                <a:schemeClr val="dk1"/>
              </a:solidFill>
            </a:endParaRPr>
          </a:p>
          <a:p>
            <a:pPr marL="0" lvl="0" indent="0" algn="l" rtl="0">
              <a:spcBef>
                <a:spcPts val="0"/>
              </a:spcBef>
              <a:spcAft>
                <a:spcPts val="0"/>
              </a:spcAft>
              <a:buNone/>
            </a:pPr>
            <a:endParaRPr sz="2400">
              <a:solidFill>
                <a:schemeClr val="accent2"/>
              </a:solidFill>
              <a:latin typeface="Calibri"/>
              <a:ea typeface="Calibri"/>
              <a:cs typeface="Calibri"/>
              <a:sym typeface="Calibri"/>
            </a:endParaRPr>
          </a:p>
          <a:p>
            <a:pPr marL="457200" lvl="0" indent="-381000" algn="l" rtl="0">
              <a:spcBef>
                <a:spcPts val="0"/>
              </a:spcBef>
              <a:spcAft>
                <a:spcPts val="0"/>
              </a:spcAft>
              <a:buClr>
                <a:schemeClr val="dk2"/>
              </a:buClr>
              <a:buSzPts val="2400"/>
              <a:buChar char="●"/>
            </a:pPr>
            <a:r>
              <a:rPr lang="en-US" sz="2400" b="1">
                <a:solidFill>
                  <a:schemeClr val="accent2"/>
                </a:solidFill>
                <a:latin typeface="Calibri"/>
                <a:ea typeface="Calibri"/>
                <a:cs typeface="Calibri"/>
                <a:sym typeface="Calibri"/>
              </a:rPr>
              <a:t>Good mental health</a:t>
            </a:r>
            <a:r>
              <a:rPr lang="en-US" sz="2400">
                <a:solidFill>
                  <a:schemeClr val="accent2"/>
                </a:solidFill>
                <a:latin typeface="Calibri"/>
                <a:ea typeface="Calibri"/>
                <a:cs typeface="Calibri"/>
                <a:sym typeface="Calibri"/>
              </a:rPr>
              <a:t> </a:t>
            </a:r>
            <a:r>
              <a:rPr lang="en-US" sz="2400">
                <a:solidFill>
                  <a:srgbClr val="595959"/>
                </a:solidFill>
                <a:latin typeface="Calibri"/>
                <a:ea typeface="Calibri"/>
                <a:cs typeface="Calibri"/>
                <a:sym typeface="Calibri"/>
              </a:rPr>
              <a:t>= feeling good, responding appropriately, positively contributing to the community and the absence of illness </a:t>
            </a:r>
            <a:endParaRPr>
              <a:solidFill>
                <a:schemeClr val="dk1"/>
              </a:solidFill>
            </a:endParaRPr>
          </a:p>
          <a:p>
            <a:pPr marL="457200" lvl="0" indent="0" algn="l" rtl="0">
              <a:spcBef>
                <a:spcPts val="0"/>
              </a:spcBef>
              <a:spcAft>
                <a:spcPts val="0"/>
              </a:spcAft>
              <a:buNone/>
            </a:pPr>
            <a:endParaRPr sz="2400">
              <a:solidFill>
                <a:srgbClr val="595959"/>
              </a:solidFill>
              <a:latin typeface="Calibri"/>
              <a:ea typeface="Calibri"/>
              <a:cs typeface="Calibri"/>
              <a:sym typeface="Calibri"/>
            </a:endParaRPr>
          </a:p>
          <a:p>
            <a:pPr marL="457200" lvl="0" indent="-381000" algn="l" rtl="0">
              <a:spcBef>
                <a:spcPts val="0"/>
              </a:spcBef>
              <a:spcAft>
                <a:spcPts val="0"/>
              </a:spcAft>
              <a:buClr>
                <a:schemeClr val="dk2"/>
              </a:buClr>
              <a:buSzPts val="2400"/>
              <a:buChar char="●"/>
            </a:pPr>
            <a:r>
              <a:rPr lang="en-US" sz="2400" b="1">
                <a:solidFill>
                  <a:schemeClr val="accent2"/>
                </a:solidFill>
                <a:latin typeface="Calibri"/>
                <a:ea typeface="Calibri"/>
                <a:cs typeface="Calibri"/>
                <a:sym typeface="Calibri"/>
              </a:rPr>
              <a:t>Poor mental health</a:t>
            </a:r>
            <a:r>
              <a:rPr lang="en-US" sz="2400">
                <a:solidFill>
                  <a:schemeClr val="accent2"/>
                </a:solidFill>
                <a:latin typeface="Calibri"/>
                <a:ea typeface="Calibri"/>
                <a:cs typeface="Calibri"/>
                <a:sym typeface="Calibri"/>
              </a:rPr>
              <a:t> </a:t>
            </a:r>
            <a:r>
              <a:rPr lang="en-US" sz="2400">
                <a:solidFill>
                  <a:srgbClr val="595959"/>
                </a:solidFill>
                <a:latin typeface="Calibri"/>
                <a:ea typeface="Calibri"/>
                <a:cs typeface="Calibri"/>
                <a:sym typeface="Calibri"/>
              </a:rPr>
              <a:t>or mental health problems = individuals experience levels of emotional and/or psychological distress beyond their ability to effectively manage</a:t>
            </a:r>
            <a:endParaRPr sz="2400">
              <a:solidFill>
                <a:schemeClr val="dk2"/>
              </a:solidFill>
            </a:endParaRPr>
          </a:p>
        </p:txBody>
      </p:sp>
      <p:pic>
        <p:nvPicPr>
          <p:cNvPr id="105" name="Google Shape;105;gcfa0fb9da4_0_0"/>
          <p:cNvPicPr preferRelativeResize="0"/>
          <p:nvPr/>
        </p:nvPicPr>
        <p:blipFill rotWithShape="1">
          <a:blip r:embed="rId3">
            <a:alphaModFix/>
          </a:blip>
          <a:srcRect/>
          <a:stretch/>
        </p:blipFill>
        <p:spPr>
          <a:xfrm>
            <a:off x="-2271017" y="333843"/>
            <a:ext cx="7032399" cy="845425"/>
          </a:xfrm>
          <a:prstGeom prst="rect">
            <a:avLst/>
          </a:prstGeom>
          <a:noFill/>
          <a:ln>
            <a:noFill/>
          </a:ln>
        </p:spPr>
      </p:pic>
      <p:sp>
        <p:nvSpPr>
          <p:cNvPr id="106" name="Google Shape;106;gcfa0fb9da4_0_0"/>
          <p:cNvSpPr txBox="1">
            <a:spLocks noGrp="1"/>
          </p:cNvSpPr>
          <p:nvPr>
            <p:ph type="title"/>
          </p:nvPr>
        </p:nvSpPr>
        <p:spPr>
          <a:xfrm>
            <a:off x="342399" y="403542"/>
            <a:ext cx="5214300" cy="70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What is mental health?</a:t>
            </a:r>
            <a:endParaRPr sz="3000" b="1">
              <a:solidFill>
                <a:schemeClr val="lt1"/>
              </a:solidFill>
              <a:latin typeface="Arial"/>
              <a:ea typeface="Arial"/>
              <a:cs typeface="Arial"/>
              <a:sym typeface="Arial"/>
            </a:endParaRPr>
          </a:p>
        </p:txBody>
      </p:sp>
      <p:pic>
        <p:nvPicPr>
          <p:cNvPr id="107" name="Google Shape;107;gcfa0fb9da4_0_0"/>
          <p:cNvPicPr preferRelativeResize="0"/>
          <p:nvPr/>
        </p:nvPicPr>
        <p:blipFill rotWithShape="1">
          <a:blip r:embed="rId4">
            <a:alphaModFix/>
          </a:blip>
          <a:srcRect/>
          <a:stretch/>
        </p:blipFill>
        <p:spPr>
          <a:xfrm>
            <a:off x="10083801" y="5984320"/>
            <a:ext cx="1879200" cy="626401"/>
          </a:xfrm>
          <a:prstGeom prst="rect">
            <a:avLst/>
          </a:prstGeom>
          <a:noFill/>
          <a:ln>
            <a:noFill/>
          </a:ln>
        </p:spPr>
      </p:pic>
      <p:sp>
        <p:nvSpPr>
          <p:cNvPr id="108" name="Google Shape;108;gcfa0fb9da4_0_0"/>
          <p:cNvSpPr txBox="1"/>
          <p:nvPr/>
        </p:nvSpPr>
        <p:spPr>
          <a:xfrm>
            <a:off x="9813893" y="165835"/>
            <a:ext cx="2417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cfa0fb9da4_0_8"/>
          <p:cNvPicPr preferRelativeResize="0"/>
          <p:nvPr/>
        </p:nvPicPr>
        <p:blipFill rotWithShape="1">
          <a:blip r:embed="rId3">
            <a:alphaModFix/>
          </a:blip>
          <a:srcRect/>
          <a:stretch/>
        </p:blipFill>
        <p:spPr>
          <a:xfrm>
            <a:off x="-2271017" y="333843"/>
            <a:ext cx="7032399" cy="845425"/>
          </a:xfrm>
          <a:prstGeom prst="rect">
            <a:avLst/>
          </a:prstGeom>
          <a:noFill/>
          <a:ln>
            <a:noFill/>
          </a:ln>
        </p:spPr>
      </p:pic>
      <p:sp>
        <p:nvSpPr>
          <p:cNvPr id="114" name="Google Shape;114;gcfa0fb9da4_0_8"/>
          <p:cNvSpPr txBox="1">
            <a:spLocks noGrp="1"/>
          </p:cNvSpPr>
          <p:nvPr>
            <p:ph type="title"/>
          </p:nvPr>
        </p:nvSpPr>
        <p:spPr>
          <a:xfrm>
            <a:off x="342399" y="403542"/>
            <a:ext cx="5214300" cy="70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What is mental health?</a:t>
            </a:r>
            <a:endParaRPr sz="3000" b="1">
              <a:solidFill>
                <a:schemeClr val="lt1"/>
              </a:solidFill>
              <a:latin typeface="Arial"/>
              <a:ea typeface="Arial"/>
              <a:cs typeface="Arial"/>
              <a:sym typeface="Arial"/>
            </a:endParaRPr>
          </a:p>
        </p:txBody>
      </p:sp>
      <p:pic>
        <p:nvPicPr>
          <p:cNvPr id="115" name="Google Shape;115;gcfa0fb9da4_0_8"/>
          <p:cNvPicPr preferRelativeResize="0"/>
          <p:nvPr/>
        </p:nvPicPr>
        <p:blipFill rotWithShape="1">
          <a:blip r:embed="rId4">
            <a:alphaModFix/>
          </a:blip>
          <a:srcRect/>
          <a:stretch/>
        </p:blipFill>
        <p:spPr>
          <a:xfrm>
            <a:off x="10083801" y="5984320"/>
            <a:ext cx="1879200" cy="626401"/>
          </a:xfrm>
          <a:prstGeom prst="rect">
            <a:avLst/>
          </a:prstGeom>
          <a:noFill/>
          <a:ln>
            <a:noFill/>
          </a:ln>
        </p:spPr>
      </p:pic>
      <p:sp>
        <p:nvSpPr>
          <p:cNvPr id="116" name="Google Shape;116;gcfa0fb9da4_0_8"/>
          <p:cNvSpPr txBox="1"/>
          <p:nvPr/>
        </p:nvSpPr>
        <p:spPr>
          <a:xfrm>
            <a:off x="9813893" y="165835"/>
            <a:ext cx="2417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pic>
        <p:nvPicPr>
          <p:cNvPr id="117" name="Google Shape;117;gcfa0fb9da4_0_8"/>
          <p:cNvPicPr preferRelativeResize="0"/>
          <p:nvPr/>
        </p:nvPicPr>
        <p:blipFill rotWithShape="1">
          <a:blip r:embed="rId5">
            <a:alphaModFix/>
          </a:blip>
          <a:srcRect l="9690"/>
          <a:stretch/>
        </p:blipFill>
        <p:spPr>
          <a:xfrm>
            <a:off x="2428875" y="1331675"/>
            <a:ext cx="7234225" cy="5057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1"/>
        <p:cNvGrpSpPr/>
        <p:nvPr/>
      </p:nvGrpSpPr>
      <p:grpSpPr>
        <a:xfrm>
          <a:off x="0" y="0"/>
          <a:ext cx="0" cy="0"/>
          <a:chOff x="0" y="0"/>
          <a:chExt cx="0" cy="0"/>
        </a:xfrm>
      </p:grpSpPr>
      <p:sp>
        <p:nvSpPr>
          <p:cNvPr id="122" name="Google Shape;122;g7d5ecee5b2_0_12"/>
          <p:cNvSpPr txBox="1"/>
          <p:nvPr/>
        </p:nvSpPr>
        <p:spPr>
          <a:xfrm>
            <a:off x="1606472" y="2413378"/>
            <a:ext cx="89790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Why a Charter?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g7d5ecee5b2_0_12"/>
          <p:cNvPicPr preferRelativeResize="0"/>
          <p:nvPr/>
        </p:nvPicPr>
        <p:blipFill rotWithShape="1">
          <a:blip r:embed="rId3">
            <a:alphaModFix/>
          </a:blip>
          <a:srcRect/>
          <a:stretch/>
        </p:blipFill>
        <p:spPr>
          <a:xfrm>
            <a:off x="10083801" y="5984320"/>
            <a:ext cx="1877710" cy="626401"/>
          </a:xfrm>
          <a:prstGeom prst="rect">
            <a:avLst/>
          </a:prstGeom>
          <a:noFill/>
          <a:ln>
            <a:noFill/>
          </a:ln>
        </p:spPr>
      </p:pic>
      <p:sp>
        <p:nvSpPr>
          <p:cNvPr id="124" name="Google Shape;124;g7d5ecee5b2_0_12"/>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p:nvPr/>
        </p:nvSpPr>
        <p:spPr>
          <a:xfrm>
            <a:off x="428896" y="1692876"/>
            <a:ext cx="11336383" cy="4055553"/>
          </a:xfrm>
          <a:prstGeom prst="rect">
            <a:avLst/>
          </a:prstGeom>
          <a:noFill/>
          <a:ln>
            <a:noFill/>
          </a:ln>
        </p:spPr>
        <p:txBody>
          <a:bodyPr spcFirstLastPara="1" wrap="square" lIns="91425" tIns="45700" rIns="91425" bIns="45700" anchor="t" anchorCtr="0">
            <a:normAutofit/>
          </a:bodyPr>
          <a:lstStyle/>
          <a:p>
            <a:pPr marL="457200" marR="0" lvl="0" indent="-381000" algn="l" rtl="0">
              <a:lnSpc>
                <a:spcPct val="9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The number of students declaring a pre–existing mental illness to their university has </a:t>
            </a:r>
            <a:r>
              <a:rPr lang="en-US" sz="2400" b="1" i="0" u="none" strike="noStrike" cap="none">
                <a:solidFill>
                  <a:schemeClr val="dk2"/>
                </a:solidFill>
                <a:latin typeface="Arial"/>
                <a:ea typeface="Arial"/>
                <a:cs typeface="Arial"/>
                <a:sym typeface="Arial"/>
              </a:rPr>
              <a:t>more than doubled</a:t>
            </a:r>
            <a:r>
              <a:rPr lang="en-US" sz="2400" b="0" i="0" u="none" strike="noStrike" cap="none">
                <a:solidFill>
                  <a:schemeClr val="dk2"/>
                </a:solidFill>
                <a:latin typeface="Arial"/>
                <a:ea typeface="Arial"/>
                <a:cs typeface="Arial"/>
                <a:sym typeface="Arial"/>
              </a:rPr>
              <a:t> since 2014/15</a:t>
            </a:r>
            <a:r>
              <a:rPr lang="en-US" sz="2400" b="0" i="0" u="none" strike="noStrike" cap="none" baseline="30000">
                <a:solidFill>
                  <a:schemeClr val="dk2"/>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a:p>
            <a:pPr marL="457200" marR="0" lvl="0" indent="-381000" algn="l" rtl="0">
              <a:lnSpc>
                <a:spcPct val="9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Increasing numbers of students experiencing </a:t>
            </a:r>
            <a:r>
              <a:rPr lang="en-US" sz="2400" b="1" i="0" u="none" strike="noStrike" cap="none">
                <a:solidFill>
                  <a:schemeClr val="dk2"/>
                </a:solidFill>
                <a:latin typeface="Arial"/>
                <a:ea typeface="Arial"/>
                <a:cs typeface="Arial"/>
                <a:sym typeface="Arial"/>
              </a:rPr>
              <a:t>suicidal ideation, self–harm and episodes of psychosis </a:t>
            </a:r>
            <a:r>
              <a:rPr lang="en-US" sz="2400" b="0" i="0" u="none" strike="noStrike" cap="none" baseline="30000">
                <a:solidFill>
                  <a:schemeClr val="dk2"/>
                </a:solidFill>
                <a:latin typeface="Arial"/>
                <a:ea typeface="Arial"/>
                <a:cs typeface="Arial"/>
                <a:sym typeface="Arial"/>
              </a:rPr>
              <a:t>2</a:t>
            </a:r>
            <a:endParaRPr sz="2400" b="0" i="0" u="none" strike="noStrike" cap="none" baseline="30000">
              <a:solidFill>
                <a:schemeClr val="dk2"/>
              </a:solidFill>
              <a:latin typeface="Arial"/>
              <a:ea typeface="Arial"/>
              <a:cs typeface="Arial"/>
              <a:sym typeface="Arial"/>
            </a:endParaRPr>
          </a:p>
          <a:p>
            <a:pPr marL="457200" marR="0" lvl="0" indent="-381000" algn="l" rtl="0">
              <a:lnSpc>
                <a:spcPct val="9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Students experiencing mental illness are more likely to withdraw from university, to underperform and are less likely to secure higher level employment or go on to postgraduate study</a:t>
            </a:r>
            <a:r>
              <a:rPr lang="en-US" sz="2400" b="0" i="0" u="none" strike="noStrike" cap="none" baseline="30000">
                <a:solidFill>
                  <a:schemeClr val="dk2"/>
                </a:solidFill>
                <a:latin typeface="Arial"/>
                <a:ea typeface="Arial"/>
                <a:cs typeface="Arial"/>
                <a:sym typeface="Arial"/>
              </a:rPr>
              <a:t> 3</a:t>
            </a:r>
            <a:endParaRPr sz="2400" b="0" i="0" u="none" strike="noStrike" cap="none" baseline="30000">
              <a:solidFill>
                <a:schemeClr val="dk2"/>
              </a:solidFill>
              <a:latin typeface="Arial"/>
              <a:ea typeface="Arial"/>
              <a:cs typeface="Arial"/>
              <a:sym typeface="Arial"/>
            </a:endParaRPr>
          </a:p>
          <a:p>
            <a:pPr marL="457200" marR="0" lvl="0" indent="-381000" algn="l" rtl="0">
              <a:lnSpc>
                <a:spcPct val="9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In 2017/18, </a:t>
            </a:r>
            <a:r>
              <a:rPr lang="en-US" sz="2400" b="1" i="0" u="none" strike="noStrike" cap="none">
                <a:solidFill>
                  <a:schemeClr val="dk2"/>
                </a:solidFill>
                <a:latin typeface="Arial"/>
                <a:ea typeface="Arial"/>
                <a:cs typeface="Arial"/>
                <a:sym typeface="Arial"/>
              </a:rPr>
              <a:t>95 students took their own lives</a:t>
            </a:r>
            <a:r>
              <a:rPr lang="en-US" sz="2400" b="0" i="0" u="none" strike="noStrike" cap="none" baseline="30000">
                <a:solidFill>
                  <a:schemeClr val="dk2"/>
                </a:solidFill>
                <a:latin typeface="Arial"/>
                <a:ea typeface="Arial"/>
                <a:cs typeface="Arial"/>
                <a:sym typeface="Arial"/>
              </a:rPr>
              <a:t> 4</a:t>
            </a:r>
            <a:endParaRPr sz="2400" b="0" i="0" u="none" strike="noStrike" cap="none" baseline="30000">
              <a:solidFill>
                <a:schemeClr val="dk2"/>
              </a:solidFill>
              <a:latin typeface="Arial"/>
              <a:ea typeface="Arial"/>
              <a:cs typeface="Arial"/>
              <a:sym typeface="Arial"/>
            </a:endParaRPr>
          </a:p>
          <a:p>
            <a:pPr marL="457200" marR="0" lvl="0" indent="-381000" algn="l" rtl="0">
              <a:lnSpc>
                <a:spcPct val="9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Significant rises in the number of staff accessing counselling and occupational health services </a:t>
            </a:r>
            <a:r>
              <a:rPr lang="en-US" sz="2400" b="0" i="0" u="none" strike="noStrike" cap="none" baseline="30000">
                <a:solidFill>
                  <a:schemeClr val="dk2"/>
                </a:solidFill>
                <a:latin typeface="Arial"/>
                <a:ea typeface="Arial"/>
                <a:cs typeface="Arial"/>
                <a:sym typeface="Arial"/>
              </a:rPr>
              <a:t>5,6</a:t>
            </a:r>
            <a:endParaRPr sz="2400" b="0" i="0" u="none" strike="noStrike" cap="none" baseline="30000">
              <a:solidFill>
                <a:schemeClr val="dk2"/>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3566417" y="333843"/>
            <a:ext cx="7032399" cy="845425"/>
          </a:xfrm>
          <a:prstGeom prst="rect">
            <a:avLst/>
          </a:prstGeom>
          <a:noFill/>
          <a:ln>
            <a:noFill/>
          </a:ln>
        </p:spPr>
      </p:pic>
      <p:sp>
        <p:nvSpPr>
          <p:cNvPr id="131" name="Google Shape;131;p2"/>
          <p:cNvSpPr txBox="1">
            <a:spLocks noGrp="1"/>
          </p:cNvSpPr>
          <p:nvPr>
            <p:ph type="title"/>
          </p:nvPr>
        </p:nvSpPr>
        <p:spPr>
          <a:xfrm>
            <a:off x="342399" y="403542"/>
            <a:ext cx="5214257" cy="706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Why a Charter?</a:t>
            </a:r>
            <a:endParaRPr sz="3000" b="1">
              <a:solidFill>
                <a:schemeClr val="lt1"/>
              </a:solidFill>
              <a:latin typeface="Arial"/>
              <a:ea typeface="Arial"/>
              <a:cs typeface="Arial"/>
              <a:sym typeface="Arial"/>
            </a:endParaRPr>
          </a:p>
        </p:txBody>
      </p:sp>
      <p:pic>
        <p:nvPicPr>
          <p:cNvPr id="132" name="Google Shape;132;p2"/>
          <p:cNvPicPr preferRelativeResize="0"/>
          <p:nvPr/>
        </p:nvPicPr>
        <p:blipFill rotWithShape="1">
          <a:blip r:embed="rId4">
            <a:alphaModFix/>
          </a:blip>
          <a:srcRect/>
          <a:stretch/>
        </p:blipFill>
        <p:spPr>
          <a:xfrm>
            <a:off x="10083801" y="5984320"/>
            <a:ext cx="1879200" cy="626400"/>
          </a:xfrm>
          <a:prstGeom prst="rect">
            <a:avLst/>
          </a:prstGeom>
          <a:noFill/>
          <a:ln>
            <a:noFill/>
          </a:ln>
        </p:spPr>
      </p:pic>
      <p:sp>
        <p:nvSpPr>
          <p:cNvPr id="133" name="Google Shape;133;p2"/>
          <p:cNvSpPr txBox="1"/>
          <p:nvPr/>
        </p:nvSpPr>
        <p:spPr>
          <a:xfrm>
            <a:off x="9813893" y="165835"/>
            <a:ext cx="24175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d5ecee5b2_0_36"/>
          <p:cNvSpPr txBox="1"/>
          <p:nvPr/>
        </p:nvSpPr>
        <p:spPr>
          <a:xfrm>
            <a:off x="428900" y="1692875"/>
            <a:ext cx="11336400" cy="25525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2"/>
                </a:solidFill>
                <a:latin typeface="Arial"/>
                <a:ea typeface="Arial"/>
                <a:cs typeface="Arial"/>
                <a:sym typeface="Arial"/>
              </a:rPr>
              <a:t>Understandably, much of the focus in national discussions has been on avoiding and responding to mental illness</a:t>
            </a: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2"/>
                </a:solidFill>
                <a:latin typeface="Arial"/>
                <a:ea typeface="Arial"/>
                <a:cs typeface="Arial"/>
                <a:sym typeface="Arial"/>
              </a:rPr>
              <a:t>Our view is that the absence of illness, while important, </a:t>
            </a:r>
            <a:r>
              <a:rPr lang="en-US" sz="2400" b="1" i="0" u="none" strike="noStrike" cap="none">
                <a:solidFill>
                  <a:schemeClr val="dk2"/>
                </a:solidFill>
                <a:latin typeface="Arial"/>
                <a:ea typeface="Arial"/>
                <a:cs typeface="Arial"/>
                <a:sym typeface="Arial"/>
              </a:rPr>
              <a:t>is not enough</a:t>
            </a:r>
            <a:endParaRPr sz="2400" b="1" i="0" u="none" strike="noStrike" cap="none">
              <a:solidFill>
                <a:schemeClr val="dk2"/>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2"/>
                </a:solidFill>
                <a:latin typeface="Arial"/>
                <a:ea typeface="Arial"/>
                <a:cs typeface="Arial"/>
                <a:sym typeface="Arial"/>
              </a:rPr>
              <a:t>Universities can be places that are </a:t>
            </a:r>
            <a:r>
              <a:rPr lang="en-US" sz="2400" b="1" i="0" u="none" strike="noStrike" cap="none">
                <a:solidFill>
                  <a:schemeClr val="dk2"/>
                </a:solidFill>
                <a:latin typeface="Arial"/>
                <a:ea typeface="Arial"/>
                <a:cs typeface="Arial"/>
                <a:sym typeface="Arial"/>
              </a:rPr>
              <a:t>good for the mental health of our communities</a:t>
            </a:r>
            <a:endParaRPr sz="2400" b="1" i="0" u="none" strike="noStrike" cap="none">
              <a:solidFill>
                <a:schemeClr val="dk2"/>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Arial"/>
              <a:ea typeface="Arial"/>
              <a:cs typeface="Arial"/>
              <a:sym typeface="Arial"/>
            </a:endParaRPr>
          </a:p>
        </p:txBody>
      </p:sp>
      <p:pic>
        <p:nvPicPr>
          <p:cNvPr id="139" name="Google Shape;139;g7d5ecee5b2_0_36"/>
          <p:cNvPicPr preferRelativeResize="0"/>
          <p:nvPr/>
        </p:nvPicPr>
        <p:blipFill rotWithShape="1">
          <a:blip r:embed="rId3">
            <a:alphaModFix/>
          </a:blip>
          <a:srcRect/>
          <a:stretch/>
        </p:blipFill>
        <p:spPr>
          <a:xfrm>
            <a:off x="-3225042" y="333793"/>
            <a:ext cx="7032399" cy="845425"/>
          </a:xfrm>
          <a:prstGeom prst="rect">
            <a:avLst/>
          </a:prstGeom>
          <a:noFill/>
          <a:ln>
            <a:noFill/>
          </a:ln>
        </p:spPr>
      </p:pic>
      <p:sp>
        <p:nvSpPr>
          <p:cNvPr id="140" name="Google Shape;140;g7d5ecee5b2_0_36"/>
          <p:cNvSpPr txBox="1">
            <a:spLocks noGrp="1"/>
          </p:cNvSpPr>
          <p:nvPr>
            <p:ph type="title"/>
          </p:nvPr>
        </p:nvSpPr>
        <p:spPr>
          <a:xfrm>
            <a:off x="342399" y="403542"/>
            <a:ext cx="5214300" cy="70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What can we do?</a:t>
            </a:r>
            <a:endParaRPr sz="3000" b="1">
              <a:solidFill>
                <a:schemeClr val="lt1"/>
              </a:solidFill>
              <a:latin typeface="Arial"/>
              <a:ea typeface="Arial"/>
              <a:cs typeface="Arial"/>
              <a:sym typeface="Arial"/>
            </a:endParaRPr>
          </a:p>
        </p:txBody>
      </p:sp>
      <p:pic>
        <p:nvPicPr>
          <p:cNvPr id="141" name="Google Shape;141;g7d5ecee5b2_0_36"/>
          <p:cNvPicPr preferRelativeResize="0"/>
          <p:nvPr/>
        </p:nvPicPr>
        <p:blipFill rotWithShape="1">
          <a:blip r:embed="rId4">
            <a:alphaModFix/>
          </a:blip>
          <a:srcRect/>
          <a:stretch/>
        </p:blipFill>
        <p:spPr>
          <a:xfrm>
            <a:off x="10083801" y="5984320"/>
            <a:ext cx="1879201" cy="626401"/>
          </a:xfrm>
          <a:prstGeom prst="rect">
            <a:avLst/>
          </a:prstGeom>
          <a:noFill/>
          <a:ln>
            <a:noFill/>
          </a:ln>
        </p:spPr>
      </p:pic>
      <p:sp>
        <p:nvSpPr>
          <p:cNvPr id="142" name="Google Shape;142;g7d5ecee5b2_0_36"/>
          <p:cNvSpPr txBox="1"/>
          <p:nvPr/>
        </p:nvSpPr>
        <p:spPr>
          <a:xfrm>
            <a:off x="9813893" y="165835"/>
            <a:ext cx="241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02b2ced74a_0_0"/>
          <p:cNvSpPr txBox="1"/>
          <p:nvPr/>
        </p:nvSpPr>
        <p:spPr>
          <a:xfrm>
            <a:off x="489033" y="1519026"/>
            <a:ext cx="11336400" cy="40557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45833"/>
              <a:buFont typeface="Arial"/>
              <a:buNone/>
            </a:pPr>
            <a:r>
              <a:rPr lang="en-US" sz="2400" b="0" i="0" u="none" strike="noStrike" cap="none">
                <a:solidFill>
                  <a:schemeClr val="dk2"/>
                </a:solidFill>
                <a:latin typeface="Arial"/>
                <a:ea typeface="Arial"/>
                <a:cs typeface="Arial"/>
                <a:sym typeface="Arial"/>
              </a:rPr>
              <a:t>Our vision is for all universities to adopt a </a:t>
            </a:r>
            <a:r>
              <a:rPr lang="en-US" sz="2400" b="1" i="0" u="none" strike="noStrike" cap="none">
                <a:solidFill>
                  <a:schemeClr val="dk2"/>
                </a:solidFill>
                <a:latin typeface="Arial"/>
                <a:ea typeface="Arial"/>
                <a:cs typeface="Arial"/>
                <a:sym typeface="Arial"/>
              </a:rPr>
              <a:t>whole–university approach</a:t>
            </a:r>
            <a:r>
              <a:rPr lang="en-US" sz="2400" b="0" i="0" u="none" strike="noStrike" cap="none">
                <a:solidFill>
                  <a:schemeClr val="dk2"/>
                </a:solidFill>
                <a:latin typeface="Arial"/>
                <a:ea typeface="Arial"/>
                <a:cs typeface="Arial"/>
                <a:sym typeface="Arial"/>
              </a:rPr>
              <a:t> to mental health, and become places that </a:t>
            </a:r>
            <a:r>
              <a:rPr lang="en-US" sz="2400" b="1" i="0" u="none" strike="noStrike" cap="none">
                <a:solidFill>
                  <a:schemeClr val="dk2"/>
                </a:solidFill>
                <a:latin typeface="Arial"/>
                <a:ea typeface="Arial"/>
                <a:cs typeface="Arial"/>
                <a:sym typeface="Arial"/>
              </a:rPr>
              <a:t>promote the mental health and wellbeing of all members of the university community</a:t>
            </a:r>
            <a:r>
              <a:rPr lang="en-US" sz="2400" b="0" i="0" u="none" strike="noStrike" cap="none">
                <a:solidFill>
                  <a:schemeClr val="dk2"/>
                </a:solidFill>
                <a:latin typeface="Arial"/>
                <a:ea typeface="Arial"/>
                <a:cs typeface="Arial"/>
                <a:sym typeface="Arial"/>
              </a:rPr>
              <a:t>.</a:t>
            </a:r>
            <a:endParaRPr sz="2400" b="0" i="0" u="none" strike="noStrike" cap="none">
              <a:solidFill>
                <a:schemeClr val="dk2"/>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45833"/>
              <a:buFont typeface="Arial"/>
              <a:buNone/>
            </a:pPr>
            <a:endParaRPr sz="2400">
              <a:solidFill>
                <a:schemeClr val="dk2"/>
              </a:solidFill>
            </a:endParaRPr>
          </a:p>
          <a:p>
            <a:pPr marL="0" marR="0" lvl="0" indent="0" algn="l" rtl="0">
              <a:lnSpc>
                <a:spcPct val="90000"/>
              </a:lnSpc>
              <a:spcBef>
                <a:spcPts val="0"/>
              </a:spcBef>
              <a:spcAft>
                <a:spcPts val="0"/>
              </a:spcAft>
              <a:buClr>
                <a:schemeClr val="dk1"/>
              </a:buClr>
              <a:buSzPct val="45833"/>
              <a:buFont typeface="Arial"/>
              <a:buNone/>
            </a:pPr>
            <a:r>
              <a:rPr lang="en-US" sz="2400">
                <a:solidFill>
                  <a:schemeClr val="dk2"/>
                </a:solidFill>
              </a:rPr>
              <a:t>We will achieve this through:</a:t>
            </a:r>
            <a:endParaRPr sz="2400">
              <a:solidFill>
                <a:schemeClr val="dk2"/>
              </a:solidFill>
            </a:endParaRPr>
          </a:p>
          <a:p>
            <a:pPr marL="0" marR="0" lvl="0" indent="0" algn="l" rtl="0">
              <a:lnSpc>
                <a:spcPct val="90000"/>
              </a:lnSpc>
              <a:spcBef>
                <a:spcPts val="0"/>
              </a:spcBef>
              <a:spcAft>
                <a:spcPts val="0"/>
              </a:spcAft>
              <a:buClr>
                <a:schemeClr val="dk1"/>
              </a:buClr>
              <a:buSzPct val="45833"/>
              <a:buFont typeface="Arial"/>
              <a:buNone/>
            </a:pPr>
            <a:endParaRPr sz="2400">
              <a:solidFill>
                <a:schemeClr val="dk2"/>
              </a:solidFill>
            </a:endParaRPr>
          </a:p>
          <a:p>
            <a:pPr marL="457200" marR="0" lvl="0" indent="-369570" algn="l" rtl="0">
              <a:lnSpc>
                <a:spcPct val="90000"/>
              </a:lnSpc>
              <a:spcBef>
                <a:spcPts val="0"/>
              </a:spcBef>
              <a:spcAft>
                <a:spcPts val="0"/>
              </a:spcAft>
              <a:buClr>
                <a:schemeClr val="dk2"/>
              </a:buClr>
              <a:buSzPct val="100000"/>
              <a:buChar char="●"/>
            </a:pPr>
            <a:r>
              <a:rPr lang="en-US" sz="2400" b="1">
                <a:solidFill>
                  <a:schemeClr val="dk2"/>
                </a:solidFill>
              </a:rPr>
              <a:t>An evidence-informed framework</a:t>
            </a:r>
            <a:r>
              <a:rPr lang="en-US" sz="2400">
                <a:solidFill>
                  <a:schemeClr val="dk2"/>
                </a:solidFill>
              </a:rPr>
              <a:t> to provide a reference point for universities to adopt a whole–university approach to mental health</a:t>
            </a:r>
            <a:endParaRPr sz="2400">
              <a:solidFill>
                <a:schemeClr val="dk2"/>
              </a:solidFill>
            </a:endParaRPr>
          </a:p>
          <a:p>
            <a:pPr marL="457200" marR="0" lvl="0" indent="0" algn="l" rtl="0">
              <a:lnSpc>
                <a:spcPct val="90000"/>
              </a:lnSpc>
              <a:spcBef>
                <a:spcPts val="0"/>
              </a:spcBef>
              <a:spcAft>
                <a:spcPts val="0"/>
              </a:spcAft>
              <a:buNone/>
            </a:pPr>
            <a:endParaRPr sz="2400">
              <a:solidFill>
                <a:schemeClr val="dk2"/>
              </a:solidFill>
            </a:endParaRPr>
          </a:p>
          <a:p>
            <a:pPr marL="457200" marR="0" lvl="0" indent="-369570" algn="l" rtl="0">
              <a:lnSpc>
                <a:spcPct val="90000"/>
              </a:lnSpc>
              <a:spcBef>
                <a:spcPts val="0"/>
              </a:spcBef>
              <a:spcAft>
                <a:spcPts val="0"/>
              </a:spcAft>
              <a:buClr>
                <a:schemeClr val="dk2"/>
              </a:buClr>
              <a:buSzPct val="100000"/>
              <a:buChar char="●"/>
            </a:pPr>
            <a:r>
              <a:rPr lang="en-US" sz="2400" b="1">
                <a:solidFill>
                  <a:schemeClr val="dk2"/>
                </a:solidFill>
              </a:rPr>
              <a:t>A programme</a:t>
            </a:r>
            <a:r>
              <a:rPr lang="en-US" sz="2400">
                <a:solidFill>
                  <a:schemeClr val="dk2"/>
                </a:solidFill>
              </a:rPr>
              <a:t> to support universities to share practice and improve their approach</a:t>
            </a:r>
            <a:endParaRPr sz="2400">
              <a:solidFill>
                <a:schemeClr val="dk2"/>
              </a:solidFill>
            </a:endParaRPr>
          </a:p>
          <a:p>
            <a:pPr marL="457200" marR="0" lvl="0" indent="0" algn="l" rtl="0">
              <a:lnSpc>
                <a:spcPct val="90000"/>
              </a:lnSpc>
              <a:spcBef>
                <a:spcPts val="0"/>
              </a:spcBef>
              <a:spcAft>
                <a:spcPts val="0"/>
              </a:spcAft>
              <a:buNone/>
            </a:pPr>
            <a:endParaRPr sz="2400">
              <a:solidFill>
                <a:schemeClr val="dk2"/>
              </a:solidFill>
            </a:endParaRPr>
          </a:p>
          <a:p>
            <a:pPr marL="457200" marR="0" lvl="0" indent="-369570" algn="l" rtl="0">
              <a:lnSpc>
                <a:spcPct val="90000"/>
              </a:lnSpc>
              <a:spcBef>
                <a:spcPts val="0"/>
              </a:spcBef>
              <a:spcAft>
                <a:spcPts val="0"/>
              </a:spcAft>
              <a:buClr>
                <a:schemeClr val="dk2"/>
              </a:buClr>
              <a:buSzPct val="100000"/>
              <a:buChar char="●"/>
            </a:pPr>
            <a:r>
              <a:rPr lang="en-US" sz="2400" b="1">
                <a:solidFill>
                  <a:schemeClr val="dk2"/>
                </a:solidFill>
              </a:rPr>
              <a:t>A voluntary accreditation</a:t>
            </a:r>
            <a:r>
              <a:rPr lang="en-US" sz="2400">
                <a:solidFill>
                  <a:schemeClr val="dk2"/>
                </a:solidFill>
              </a:rPr>
              <a:t> to encourage ongoing improvement by recognising and building an evidence base of excellent practice</a:t>
            </a:r>
            <a:endParaRPr sz="2400">
              <a:solidFill>
                <a:schemeClr val="dk2"/>
              </a:solidFill>
            </a:endParaRPr>
          </a:p>
          <a:p>
            <a:pPr marL="0" marR="0" lvl="0" indent="0" algn="l" rtl="0">
              <a:lnSpc>
                <a:spcPct val="90000"/>
              </a:lnSpc>
              <a:spcBef>
                <a:spcPts val="1000"/>
              </a:spcBef>
              <a:spcAft>
                <a:spcPts val="0"/>
              </a:spcAft>
              <a:buClr>
                <a:schemeClr val="dk1"/>
              </a:buClr>
              <a:buSzPct val="100000"/>
              <a:buFont typeface="Arial"/>
              <a:buNone/>
            </a:pPr>
            <a:endParaRPr sz="2400" b="0" i="0" u="none" strike="noStrike" cap="none">
              <a:solidFill>
                <a:schemeClr val="dk2"/>
              </a:solidFill>
              <a:latin typeface="Arial"/>
              <a:ea typeface="Arial"/>
              <a:cs typeface="Arial"/>
              <a:sym typeface="Arial"/>
            </a:endParaRPr>
          </a:p>
        </p:txBody>
      </p:sp>
      <p:pic>
        <p:nvPicPr>
          <p:cNvPr id="148" name="Google Shape;148;g102b2ced74a_0_0"/>
          <p:cNvPicPr preferRelativeResize="0"/>
          <p:nvPr/>
        </p:nvPicPr>
        <p:blipFill rotWithShape="1">
          <a:blip r:embed="rId3">
            <a:alphaModFix/>
          </a:blip>
          <a:srcRect/>
          <a:stretch/>
        </p:blipFill>
        <p:spPr>
          <a:xfrm>
            <a:off x="-4280117" y="333843"/>
            <a:ext cx="7032399" cy="845425"/>
          </a:xfrm>
          <a:prstGeom prst="rect">
            <a:avLst/>
          </a:prstGeom>
          <a:noFill/>
          <a:ln>
            <a:noFill/>
          </a:ln>
        </p:spPr>
      </p:pic>
      <p:sp>
        <p:nvSpPr>
          <p:cNvPr id="149" name="Google Shape;149;g102b2ced74a_0_0"/>
          <p:cNvSpPr txBox="1">
            <a:spLocks noGrp="1"/>
          </p:cNvSpPr>
          <p:nvPr>
            <p:ph type="title"/>
          </p:nvPr>
        </p:nvSpPr>
        <p:spPr>
          <a:xfrm>
            <a:off x="342399" y="403542"/>
            <a:ext cx="5214300" cy="70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D7A08"/>
              </a:buClr>
              <a:buSzPts val="4000"/>
              <a:buFont typeface="Arial"/>
              <a:buNone/>
            </a:pPr>
            <a:r>
              <a:rPr lang="en-US" sz="3000" b="1">
                <a:solidFill>
                  <a:schemeClr val="lt1"/>
                </a:solidFill>
                <a:latin typeface="Arial"/>
                <a:ea typeface="Arial"/>
                <a:cs typeface="Arial"/>
                <a:sym typeface="Arial"/>
              </a:rPr>
              <a:t>Our vision</a:t>
            </a:r>
            <a:endParaRPr sz="3000" b="1">
              <a:solidFill>
                <a:schemeClr val="lt1"/>
              </a:solidFill>
              <a:latin typeface="Arial"/>
              <a:ea typeface="Arial"/>
              <a:cs typeface="Arial"/>
              <a:sym typeface="Arial"/>
            </a:endParaRPr>
          </a:p>
        </p:txBody>
      </p:sp>
      <p:pic>
        <p:nvPicPr>
          <p:cNvPr id="150" name="Google Shape;150;g102b2ced74a_0_0"/>
          <p:cNvPicPr preferRelativeResize="0"/>
          <p:nvPr/>
        </p:nvPicPr>
        <p:blipFill rotWithShape="1">
          <a:blip r:embed="rId4">
            <a:alphaModFix/>
          </a:blip>
          <a:srcRect/>
          <a:stretch/>
        </p:blipFill>
        <p:spPr>
          <a:xfrm>
            <a:off x="10083801" y="5984320"/>
            <a:ext cx="1879200" cy="626401"/>
          </a:xfrm>
          <a:prstGeom prst="rect">
            <a:avLst/>
          </a:prstGeom>
          <a:noFill/>
          <a:ln>
            <a:noFill/>
          </a:ln>
        </p:spPr>
      </p:pic>
      <p:sp>
        <p:nvSpPr>
          <p:cNvPr id="151" name="Google Shape;151;g102b2ced74a_0_0"/>
          <p:cNvSpPr txBox="1"/>
          <p:nvPr/>
        </p:nvSpPr>
        <p:spPr>
          <a:xfrm>
            <a:off x="9813893" y="165835"/>
            <a:ext cx="2417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a:ea typeface="Arial"/>
                <a:cs typeface="Arial"/>
                <a:sym typeface="Arial"/>
              </a:rPr>
              <a:t>#UniMentalHealthCharter</a:t>
            </a:r>
            <a:endParaRPr sz="14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University Mental Health Charter">
      <a:dk1>
        <a:srgbClr val="000000"/>
      </a:dk1>
      <a:lt1>
        <a:srgbClr val="FFFFFF"/>
      </a:lt1>
      <a:dk2>
        <a:srgbClr val="464646"/>
      </a:dk2>
      <a:lt2>
        <a:srgbClr val="E7E6E6"/>
      </a:lt2>
      <a:accent1>
        <a:srgbClr val="2C225E"/>
      </a:accent1>
      <a:accent2>
        <a:srgbClr val="DD7908"/>
      </a:accent2>
      <a:accent3>
        <a:srgbClr val="1159D8"/>
      </a:accent3>
      <a:accent4>
        <a:srgbClr val="0D9C97"/>
      </a:accent4>
      <a:accent5>
        <a:srgbClr val="EB5F47"/>
      </a:accent5>
      <a:accent6>
        <a:srgbClr val="614092"/>
      </a:accent6>
      <a:hlink>
        <a:srgbClr val="1159D8"/>
      </a:hlink>
      <a:folHlink>
        <a:srgbClr val="614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Widescreen</PresentationFormat>
  <Paragraphs>126</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What is mental health?</vt:lpstr>
      <vt:lpstr>What is mental health?</vt:lpstr>
      <vt:lpstr>PowerPoint Presentation</vt:lpstr>
      <vt:lpstr>Why a Charter?</vt:lpstr>
      <vt:lpstr>What can we do?</vt:lpstr>
      <vt:lpstr>Our vision</vt:lpstr>
      <vt:lpstr>PowerPoint Presentation</vt:lpstr>
      <vt:lpstr>Whole university approach</vt:lpstr>
      <vt:lpstr>Whole university approach</vt:lpstr>
      <vt:lpstr>Mapped onto Mentally Healthy Universities (refreshed #StepChange)</vt:lpstr>
      <vt:lpstr>PowerPoint Presentation</vt:lpstr>
      <vt:lpstr>Life in a pandemic: key findings</vt:lpstr>
      <vt:lpstr>Life in a pandemic: key findings</vt:lpstr>
      <vt:lpstr>PowerPoint Presentation</vt:lpstr>
      <vt:lpstr>PowerPoint Presentation</vt:lpstr>
      <vt:lpstr>Find out more and keep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Scott Harrison</cp:lastModifiedBy>
  <cp:revision>1</cp:revision>
  <dcterms:created xsi:type="dcterms:W3CDTF">2020-01-30T12:13:03Z</dcterms:created>
  <dcterms:modified xsi:type="dcterms:W3CDTF">2021-12-06T15:54:20Z</dcterms:modified>
</cp:coreProperties>
</file>